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1" r:id="rId7"/>
    <p:sldId id="260" r:id="rId8"/>
    <p:sldId id="272" r:id="rId9"/>
    <p:sldId id="273" r:id="rId10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58"/>
  </p:normalViewPr>
  <p:slideViewPr>
    <p:cSldViewPr snapToGrid="0">
      <p:cViewPr varScale="1">
        <p:scale>
          <a:sx n="101" d="100"/>
          <a:sy n="101" d="100"/>
        </p:scale>
        <p:origin x="21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FA87-7B40-3AA2-BC74-CA380F6C5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FE31F-5BF7-EA5D-DE3E-6E1DFCCFE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6AA1E-F106-FDBA-3882-01CC3D5C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9A062-55C0-0EF8-B8DF-ACB30F2D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30DE2-EC78-A8D6-F6FB-7DE138A23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3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A0E07-9EB8-AC92-3633-C41FB456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F4D2A-221A-E87B-6C0E-51860B490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46348-3B3A-BF09-37EE-92F9E743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4AD9F-8703-F24E-1735-2733952C1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22D6F-D03F-7D5E-855A-DF68947CD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2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A9DD-0D6D-0212-4A1E-CB6E366E7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1C445-A3D2-89C6-CB08-90A217493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77754-4DA9-237D-594B-7B051D86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4D54F-D0BD-6D80-54AB-C86CD7E82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FEF62-C3E1-3D24-C9AC-39F56033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6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513F-E01A-92D6-2021-AA910F18B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8E926-C0F4-808E-556E-E71E8FC86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0AFE9-5D47-DF69-DC51-4564B2B5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5341E-23AB-2165-2ACA-1D9295A35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E724E-2074-24C7-079E-1989C13FE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829EB-B7EF-D95C-1D6F-4FF123A9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11A6C-8754-B758-0FA0-19CB89877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1D0DE-B734-2DBD-E96D-3A2DEDFA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0B11F-47D2-C4F5-E4E8-08274906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E9D20-F1E7-0F87-456A-8AD72987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8CC64-DD9E-3332-D23A-6ABB7B31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DFA6-CB90-5EBF-8C04-621114F09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8A918-538E-A717-F8CD-9F8390CAD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5E000-542A-66D4-FB18-0239AEE5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F90C0-5E8D-F837-274B-C68D7475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1211E-E948-7546-CC0C-174D5B59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8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C0266-ED03-6AE0-D966-4FD97D119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67DD0-30E7-1EDE-9F51-A49A76DFD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B111-5091-D63C-B8D9-B6223C000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72B79-C72D-5D5C-D6F2-DE3C0A817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2AF7D-4C44-E389-871B-0C8BF77B2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35944-9166-5D78-D19F-BD5330DA3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1AB8E-3670-2F65-8688-58E08FED8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B057B9-04F3-C015-9203-C6523F1F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1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4FD8C-8F27-92AA-48DA-1923EF3F9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7B4007-8DAE-73A7-8F86-ABF1E5C1B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9364D6-F56E-BDB7-4DE7-2F28E9631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CA5E5-E642-31F9-CAD8-225DC325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0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FFCAA-27BC-9539-33AA-7B02E9B5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4BFE99-1560-1FE7-AA66-88613B73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2E29E-4DAE-EB0F-80B0-533D99B2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8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BC41B-BD39-656D-C2EC-1D10CC58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47F97-CAE7-7C1A-5DFE-D58C653B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748B-DC1F-3CAA-0550-8ABAB8A84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300E4-B09C-7775-97EB-366B0B357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79B96-3B25-8A75-D129-83A92CFF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2A0D1-19CB-CF0B-CF3C-FFEBBFB2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2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2F750-5540-28AD-E88F-4C170E98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BE5898-D566-B8EF-A305-B3AF1C03A2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48235C-42DF-41B5-E3A5-E2C2A2A3B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67153-B82C-03FF-FA99-0ECC1A94B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377A3-86C1-6C31-298C-B3E34D4CA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5B7F-C18A-18D1-70D7-8B89DBE23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6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AA5AC-3B72-D352-F1A4-9D95A7C53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C1C45-FB2E-F890-90FE-8CC2351FB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60C5F-FC26-4A76-FE3D-A9502EDCF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C0EFC-9B62-48AB-9D1C-D50EE3AED1F3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D71BC-9FC5-311F-A207-5EAB33CFD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41634-6611-B676-2E14-616DE7DC0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FB350E-4A84-440B-8651-37EB8BF4E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7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DF37F-9DFF-761F-3B6E-76A30540D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3E16F-972F-B342-63B5-8138891F43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Name &amp; Members</a:t>
            </a:r>
          </a:p>
          <a:p>
            <a:r>
              <a:rPr lang="en-US" dirty="0"/>
              <a:t>Report as of [date]</a:t>
            </a:r>
          </a:p>
        </p:txBody>
      </p:sp>
    </p:spTree>
    <p:extLst>
      <p:ext uri="{BB962C8B-B14F-4D97-AF65-F5344CB8AC3E}">
        <p14:creationId xmlns:p14="http://schemas.microsoft.com/office/powerpoint/2010/main" val="247425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67813-2BFF-619B-1406-EF529F303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1461-31C6-1760-B85C-22D9BEF3C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Me/Us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471BA-E80F-0674-B255-FCBA2D39B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Optional photos</a:t>
            </a:r>
          </a:p>
          <a:p>
            <a:endParaRPr lang="en-US" i="1" dirty="0"/>
          </a:p>
          <a:p>
            <a:r>
              <a:rPr lang="en-US" i="1" dirty="0"/>
              <a:t>Name(s)</a:t>
            </a:r>
          </a:p>
          <a:p>
            <a:r>
              <a:rPr lang="en-US" i="1" dirty="0"/>
              <a:t>Country</a:t>
            </a:r>
          </a:p>
          <a:p>
            <a:r>
              <a:rPr lang="en-US" i="1" dirty="0"/>
              <a:t>Job title(s) and workplaces(s)</a:t>
            </a:r>
          </a:p>
          <a:p>
            <a:r>
              <a:rPr lang="en-US" i="1" dirty="0"/>
              <a:t>Areas of focus/interest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7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F47D6-9EE3-32F5-EA19-8DC8FDE6E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Introduction/Background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C936-2845-174B-F04F-574AAAA6F6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Disease/ Health Issue Overview</a:t>
            </a:r>
          </a:p>
          <a:p>
            <a:r>
              <a:rPr lang="en-US" dirty="0"/>
              <a:t>[Name of disease/health Issue]</a:t>
            </a:r>
          </a:p>
          <a:p>
            <a:r>
              <a:rPr lang="en-US" dirty="0"/>
              <a:t>Facts about disease/health issue</a:t>
            </a:r>
          </a:p>
          <a:p>
            <a:r>
              <a:rPr lang="en-US" i="1" dirty="0"/>
              <a:t>Define and describe the current status of the health condition/ issue/ concern</a:t>
            </a:r>
          </a:p>
          <a:p>
            <a:r>
              <a:rPr lang="en-US" i="1" dirty="0"/>
              <a:t>Who is affected</a:t>
            </a:r>
          </a:p>
          <a:p>
            <a:r>
              <a:rPr lang="en-US" i="1" dirty="0"/>
              <a:t>How are their lives affected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DB514-E16F-E9B1-2D36-AD78335D7B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Importance to Country</a:t>
            </a:r>
          </a:p>
          <a:p>
            <a:r>
              <a:rPr lang="en-US" dirty="0"/>
              <a:t>[Why the disease/health issue is important for your country to study]</a:t>
            </a:r>
          </a:p>
        </p:txBody>
      </p:sp>
    </p:spTree>
    <p:extLst>
      <p:ext uri="{BB962C8B-B14F-4D97-AF65-F5344CB8AC3E}">
        <p14:creationId xmlns:p14="http://schemas.microsoft.com/office/powerpoint/2010/main" val="83051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1B80-1BC1-14C1-6B5F-876725DB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25C90-1E3E-1748-F3F3-41B72B8C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Describe the decision problem you are trying to solve in one sentence using the PICOT format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</a:t>
            </a:r>
            <a:r>
              <a:rPr lang="en-US" dirty="0"/>
              <a:t> (population) </a:t>
            </a:r>
            <a:r>
              <a:rPr lang="en-US" b="1" dirty="0"/>
              <a:t>I</a:t>
            </a:r>
            <a:r>
              <a:rPr lang="en-US" dirty="0"/>
              <a:t> (intervention) </a:t>
            </a:r>
            <a:r>
              <a:rPr lang="en-US" b="1" dirty="0"/>
              <a:t>C</a:t>
            </a:r>
            <a:r>
              <a:rPr lang="en-US" dirty="0"/>
              <a:t> (comparison) </a:t>
            </a:r>
            <a:r>
              <a:rPr lang="en-US" b="1" dirty="0"/>
              <a:t>O</a:t>
            </a:r>
            <a:r>
              <a:rPr lang="en-US" dirty="0"/>
              <a:t> (outcome) </a:t>
            </a:r>
            <a:r>
              <a:rPr lang="en-US" b="1" dirty="0"/>
              <a:t>T</a:t>
            </a:r>
            <a:r>
              <a:rPr lang="en-US" dirty="0"/>
              <a:t> (time)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/>
              <a:t>To assess ______  to compare decreases in mortality rates</a:t>
            </a:r>
          </a:p>
          <a:p>
            <a:r>
              <a:rPr lang="en-US" i="1" dirty="0"/>
              <a:t>To compare ____ and assess cost effectiveness</a:t>
            </a:r>
          </a:p>
          <a:p>
            <a:r>
              <a:rPr lang="en-US" i="1" dirty="0"/>
              <a:t>A reduction/increase in _____ to compare economic/clinical outcomes</a:t>
            </a:r>
          </a:p>
        </p:txBody>
      </p:sp>
    </p:spTree>
    <p:extLst>
      <p:ext uri="{BB962C8B-B14F-4D97-AF65-F5344CB8AC3E}">
        <p14:creationId xmlns:p14="http://schemas.microsoft.com/office/powerpoint/2010/main" val="2998355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6E6BC-B51C-9465-3FEF-DB91195C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4D5BE-4238-0776-E8F2-D7C93805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Describe current standard of care/ status quo</a:t>
            </a:r>
          </a:p>
          <a:p>
            <a:r>
              <a:rPr lang="en-US" i="1" dirty="0"/>
              <a:t>Strategy 1</a:t>
            </a:r>
          </a:p>
          <a:p>
            <a:r>
              <a:rPr lang="en-US" i="1" dirty="0"/>
              <a:t>Strategy 2</a:t>
            </a:r>
          </a:p>
          <a:p>
            <a:r>
              <a:rPr lang="en-US" i="1" dirty="0"/>
              <a:t>How do the strategies differ?</a:t>
            </a:r>
          </a:p>
        </p:txBody>
      </p:sp>
    </p:spTree>
    <p:extLst>
      <p:ext uri="{BB962C8B-B14F-4D97-AF65-F5344CB8AC3E}">
        <p14:creationId xmlns:p14="http://schemas.microsoft.com/office/powerpoint/2010/main" val="145561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7F700-652D-A5EB-3AB1-C46AC095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1" y="0"/>
            <a:ext cx="10515600" cy="1325563"/>
          </a:xfrm>
        </p:spPr>
        <p:txBody>
          <a:bodyPr/>
          <a:lstStyle/>
          <a:p>
            <a:r>
              <a:rPr lang="en-US" dirty="0"/>
              <a:t>Markov Model Bubble Schematic (if Markov)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FDD665-E48D-7D89-D4CB-236976EE8D40}"/>
              </a:ext>
            </a:extLst>
          </p:cNvPr>
          <p:cNvSpPr txBox="1"/>
          <p:nvPr/>
        </p:nvSpPr>
        <p:spPr>
          <a:xfrm>
            <a:off x="320040" y="1618488"/>
            <a:ext cx="124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Examples:</a:t>
            </a:r>
          </a:p>
        </p:txBody>
      </p:sp>
      <p:pic>
        <p:nvPicPr>
          <p:cNvPr id="5" name="Picture 4" descr="A diagram of stages of a stage&#10;&#10;AI-generated content may be incorrect.">
            <a:extLst>
              <a:ext uri="{FF2B5EF4-FFF2-40B4-BE49-F238E27FC236}">
                <a16:creationId xmlns:a16="http://schemas.microsoft.com/office/drawing/2014/main" id="{1A507946-34ED-7880-565D-6BF70FFE3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81" y="1803154"/>
            <a:ext cx="8173719" cy="369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77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diagram of a structure&#10;&#10;AI-generated content may be incorrect.">
            <a:extLst>
              <a:ext uri="{FF2B5EF4-FFF2-40B4-BE49-F238E27FC236}">
                <a16:creationId xmlns:a16="http://schemas.microsoft.com/office/drawing/2014/main" id="{DD1ACDC3-2451-2F7F-910B-7212FE30D9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151" y="3667705"/>
            <a:ext cx="6832600" cy="3022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3A326D7-803B-F066-D1D7-4F67CF25E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Graphic</a:t>
            </a:r>
          </a:p>
        </p:txBody>
      </p:sp>
      <p:pic>
        <p:nvPicPr>
          <p:cNvPr id="8" name="Picture 7" descr="A diagram of a network&#10;&#10;AI-generated content may be incorrect.">
            <a:extLst>
              <a:ext uri="{FF2B5EF4-FFF2-40B4-BE49-F238E27FC236}">
                <a16:creationId xmlns:a16="http://schemas.microsoft.com/office/drawing/2014/main" id="{6478FA32-A919-3969-5BA4-DB4CC3608F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40" y="1803155"/>
            <a:ext cx="6832463" cy="275614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7B0A7B-A081-3EB4-84D0-64E8B6AF713C}"/>
              </a:ext>
            </a:extLst>
          </p:cNvPr>
          <p:cNvSpPr txBox="1"/>
          <p:nvPr/>
        </p:nvSpPr>
        <p:spPr>
          <a:xfrm>
            <a:off x="320040" y="1618488"/>
            <a:ext cx="124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1487334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A3B9-574F-2A66-226E-5E627306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837"/>
            <a:ext cx="11094720" cy="1325563"/>
          </a:xfrm>
        </p:spPr>
        <p:txBody>
          <a:bodyPr/>
          <a:lstStyle/>
          <a:p>
            <a:r>
              <a:rPr lang="en-US" dirty="0"/>
              <a:t>Parameter Table &amp; Transition Matrix Estimates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C11D2-4C5A-DCB0-AD64-851ED52EF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Examples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80E8CAA-4A62-846A-6E1B-C00FA5626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961668"/>
              </p:ext>
            </p:extLst>
          </p:nvPr>
        </p:nvGraphicFramePr>
        <p:xfrm>
          <a:off x="588621" y="3008125"/>
          <a:ext cx="5968367" cy="2565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50595">
                  <a:extLst>
                    <a:ext uri="{9D8B030D-6E8A-4147-A177-3AD203B41FA5}">
                      <a16:colId xmlns:a16="http://schemas.microsoft.com/office/drawing/2014/main" val="24056235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3976897328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30691409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9737169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3668349136"/>
                    </a:ext>
                  </a:extLst>
                </a:gridCol>
                <a:gridCol w="1169672">
                  <a:extLst>
                    <a:ext uri="{9D8B030D-6E8A-4147-A177-3AD203B41FA5}">
                      <a16:colId xmlns:a16="http://schemas.microsoft.com/office/drawing/2014/main" val="620009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param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Base_case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distribution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59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n_age_init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Age at 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Modeling parameter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21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n_age_max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Maximum age of </a:t>
                      </a:r>
                      <a:r>
                        <a:rPr lang="en-US" sz="1200" dirty="0" err="1"/>
                        <a:t>followup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Modeling parameter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805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c_S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Annual cost of sick(S)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gamma (shape=44.4, scale=22.5)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Graves et al. (2022)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399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r_mortality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Rate of mortality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Assumption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78556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996DBFF-FBD1-8390-C9CE-5B8A8E4EF33E}"/>
              </a:ext>
            </a:extLst>
          </p:cNvPr>
          <p:cNvSpPr txBox="1"/>
          <p:nvPr/>
        </p:nvSpPr>
        <p:spPr>
          <a:xfrm>
            <a:off x="588621" y="2638793"/>
            <a:ext cx="189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Parameter Table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F2F6978-6E5D-AE01-E6A3-61051FE1EA5C}"/>
              </a:ext>
            </a:extLst>
          </p:cNvPr>
          <p:cNvGraphicFramePr>
            <a:graphicFrameLocks noGrp="1"/>
          </p:cNvGraphicFramePr>
          <p:nvPr/>
        </p:nvGraphicFramePr>
        <p:xfrm>
          <a:off x="8124825" y="3632965"/>
          <a:ext cx="32289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4124">
                  <a:extLst>
                    <a:ext uri="{9D8B030D-6E8A-4147-A177-3AD203B41FA5}">
                      <a16:colId xmlns:a16="http://schemas.microsoft.com/office/drawing/2014/main" val="4117105212"/>
                    </a:ext>
                  </a:extLst>
                </a:gridCol>
                <a:gridCol w="730363">
                  <a:extLst>
                    <a:ext uri="{9D8B030D-6E8A-4147-A177-3AD203B41FA5}">
                      <a16:colId xmlns:a16="http://schemas.microsoft.com/office/drawing/2014/main" val="3525513012"/>
                    </a:ext>
                  </a:extLst>
                </a:gridCol>
                <a:gridCol w="807244">
                  <a:extLst>
                    <a:ext uri="{9D8B030D-6E8A-4147-A177-3AD203B41FA5}">
                      <a16:colId xmlns:a16="http://schemas.microsoft.com/office/drawing/2014/main" val="1873909580"/>
                    </a:ext>
                  </a:extLst>
                </a:gridCol>
                <a:gridCol w="807244">
                  <a:extLst>
                    <a:ext uri="{9D8B030D-6E8A-4147-A177-3AD203B41FA5}">
                      <a16:colId xmlns:a16="http://schemas.microsoft.com/office/drawing/2014/main" val="3436096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Healthy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8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Healthy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0.856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0.138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0.007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501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Sick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0.982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624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Dead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02404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61692F6-9C79-E473-8091-67A957B2592B}"/>
              </a:ext>
            </a:extLst>
          </p:cNvPr>
          <p:cNvSpPr txBox="1"/>
          <p:nvPr/>
        </p:nvSpPr>
        <p:spPr>
          <a:xfrm>
            <a:off x="8124825" y="3263633"/>
            <a:ext cx="189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Transition Matrix</a:t>
            </a:r>
          </a:p>
        </p:txBody>
      </p:sp>
    </p:spTree>
    <p:extLst>
      <p:ext uri="{BB962C8B-B14F-4D97-AF65-F5344CB8AC3E}">
        <p14:creationId xmlns:p14="http://schemas.microsoft.com/office/powerpoint/2010/main" val="19224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A3B9-574F-2A66-226E-5E627306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837"/>
            <a:ext cx="11094720" cy="1325563"/>
          </a:xfrm>
        </p:spPr>
        <p:txBody>
          <a:bodyPr/>
          <a:lstStyle/>
          <a:p>
            <a:r>
              <a:rPr lang="en-US" dirty="0"/>
              <a:t>Run Results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C11D2-4C5A-DCB0-AD64-851ED52EF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6460" y="1370568"/>
            <a:ext cx="10515600" cy="495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Examples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88403E0-33A9-4F56-1E98-622493CA8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221192"/>
            <a:ext cx="5684465" cy="323040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40BDE3-3BBF-2ED4-EB77-2EDCECC0E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56332"/>
              </p:ext>
            </p:extLst>
          </p:nvPr>
        </p:nvGraphicFramePr>
        <p:xfrm>
          <a:off x="6172202" y="2143480"/>
          <a:ext cx="4127500" cy="81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3423319482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83598862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579439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411242931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84352475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Strategy 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Cost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DALY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ICER 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Notes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142083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------------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------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------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--------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--------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018543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Baseline 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0.8701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0.2022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     ---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Baseline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14032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Intervention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9.3686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0.1267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112.5506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633205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B742DC4-E826-1140-47FF-684FFAF593A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Outcome</a:t>
            </a:r>
          </a:p>
          <a:p>
            <a:r>
              <a:rPr lang="en-US" dirty="0"/>
              <a:t>Name of outcome</a:t>
            </a:r>
          </a:p>
          <a:p>
            <a:r>
              <a:rPr lang="en-US" dirty="0"/>
              <a:t>How you defined this outcome</a:t>
            </a:r>
          </a:p>
          <a:p>
            <a:r>
              <a:rPr lang="en-US" i="1" dirty="0"/>
              <a:t>Why is this outcome important to your research question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336</Words>
  <Application>Microsoft Macintosh PowerPoint</Application>
  <PresentationFormat>Widescreen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Office Theme</vt:lpstr>
      <vt:lpstr>TITLE of PROJECT</vt:lpstr>
      <vt:lpstr>About Me/Us</vt:lpstr>
      <vt:lpstr>Introduction/Background</vt:lpstr>
      <vt:lpstr>Research Question</vt:lpstr>
      <vt:lpstr>Strategy Options</vt:lpstr>
      <vt:lpstr>Markov Model Bubble Schematic (if Markov)</vt:lpstr>
      <vt:lpstr>Model Graphic</vt:lpstr>
      <vt:lpstr>Parameter Table &amp; Transition Matrix Estimates</vt:lpstr>
      <vt:lpstr>Run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Whitmore, Christine</dc:creator>
  <cp:lastModifiedBy>Ratcliff, Grace</cp:lastModifiedBy>
  <cp:revision>5</cp:revision>
  <cp:lastPrinted>2024-09-13T16:21:05Z</cp:lastPrinted>
  <dcterms:created xsi:type="dcterms:W3CDTF">2024-09-10T20:25:20Z</dcterms:created>
  <dcterms:modified xsi:type="dcterms:W3CDTF">2026-01-22T18:14:18Z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2024-09-10T20:58:42Z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315976ae-0d40-42fd-a25c-b530f4aea324</vt:lpwstr>
  </property>
  <property fmtid="{D5CDD505-2E9C-101B-9397-08002B2CF9AE}" pid="8" name="MSIP_Label_792c8cef-6f2b-4af1-b4ac-d815ff795cd6_ContentBits">
    <vt:lpwstr>0</vt:lpwstr>
  </property>
</Properties>
</file>