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unito" pitchFamily="2" charset="77"/>
      <p:regular r:id="rId23"/>
      <p:bold r:id="rId24"/>
      <p:italic r:id="rId25"/>
      <p:boldItalic r:id="rId26"/>
    </p:embeddedFont>
    <p:embeddedFont>
      <p:font typeface="Nunito Black" panose="020F0502020204030204" pitchFamily="34" charset="0"/>
      <p:bold r:id="rId27"/>
      <p:italic r:id="rId28"/>
      <p:boldItalic r:id="rId29"/>
    </p:embeddedFont>
    <p:embeddedFont>
      <p:font typeface="Nunito ExtraBold" panose="020F0502020204030204" pitchFamily="34" charset="0"/>
      <p:bold r:id="rId30"/>
      <p:italic r:id="rId31"/>
      <p:boldItalic r:id="rId32"/>
    </p:embeddedFont>
    <p:embeddedFont>
      <p:font typeface="Nunito Medium" pitchFamily="2" charset="77"/>
      <p:regular r:id="rId33"/>
      <p:bold r:id="rId34"/>
      <p:italic r:id="rId35"/>
      <p:boldItalic r:id="rId36"/>
    </p:embeddedFont>
    <p:embeddedFont>
      <p:font typeface="Nunito SemiBold"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FA8AF3-FE58-4634-879A-FCC65177E0A6}">
  <a:tblStyle styleId="{B9FA8AF3-FE58-4634-879A-FCC65177E0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30"/>
  </p:normalViewPr>
  <p:slideViewPr>
    <p:cSldViewPr snapToGrid="0">
      <p:cViewPr varScale="1">
        <p:scale>
          <a:sx n="151" d="100"/>
          <a:sy n="151" d="100"/>
        </p:scale>
        <p:origin x="624" y="176"/>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e7738984d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6e7738984d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Alcohol-related harm continues to strain our health systems. </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This study assesses whether investing in social and behavior change interventions—and cessation services—is cost-effective. </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Good morning! I am Andrea Corachea from the Philippine Department of Health. </a:t>
            </a:r>
            <a:endParaRPr>
              <a:latin typeface="Nunito"/>
              <a:ea typeface="Nunito"/>
              <a:cs typeface="Nunito"/>
              <a:sym typeface="Nuni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6e7738984d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6e7738984d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Font typeface="Arial"/>
              <a:buNone/>
            </a:pPr>
            <a:r>
              <a:rPr lang="en" sz="1200">
                <a:solidFill>
                  <a:schemeClr val="dk1"/>
                </a:solidFill>
                <a:latin typeface="Nunito"/>
                <a:ea typeface="Nunito"/>
                <a:cs typeface="Nunito"/>
                <a:sym typeface="Nunito"/>
              </a:rPr>
              <a:t>Sensitivity analysis showed that the findings remained robust across a range of scenarios. </a:t>
            </a:r>
            <a:endParaRPr sz="12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Font typeface="Arial"/>
              <a:buNone/>
            </a:pPr>
            <a:r>
              <a:rPr lang="en" sz="1200">
                <a:solidFill>
                  <a:schemeClr val="dk1"/>
                </a:solidFill>
                <a:latin typeface="Nunito"/>
                <a:ea typeface="Nunito"/>
                <a:cs typeface="Nunito"/>
                <a:sym typeface="Nunito"/>
              </a:rPr>
              <a:t>It identified parameters influencing results—highlighting the  need to monitor and ensure that messages and services effectively reach the target population.</a:t>
            </a:r>
            <a:endParaRPr sz="1200" i="1">
              <a:solidFill>
                <a:schemeClr val="dk1"/>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e7738984d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e7738984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bb41ce26b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bb41ce26b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bb41ce26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bb41ce26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bb41ce26b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bb41ce26b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bb41ce26b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bb41ce26b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6d8f86ed3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6d8f86ed3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Nunito"/>
                <a:ea typeface="Nunito"/>
                <a:cs typeface="Nunito"/>
                <a:sym typeface="Nunito"/>
              </a:rPr>
              <a:t>Thank you for your attention. This study, shaped with the support of Bloomberg Philanthropies, Vital Strategies, and Vanderbilt University, provides critical evidence to advance policy and guide strategic investments in reducing alcohol-related harm in the Philippines.</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SzPts val="1200"/>
              <a:buFont typeface="Calibri"/>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SzPts val="1200"/>
              <a:buFont typeface="Calibri"/>
              <a:buNone/>
            </a:pPr>
            <a:r>
              <a:rPr lang="en" sz="1200">
                <a:solidFill>
                  <a:srgbClr val="212121"/>
                </a:solidFill>
                <a:latin typeface="Nunito"/>
                <a:ea typeface="Nunito"/>
                <a:cs typeface="Nunito"/>
                <a:sym typeface="Nunito"/>
              </a:rPr>
              <a:t>This research and conference presentation were supported by Vital Strategies and the CDC Foundation, partners in the Bloomberg Philanthropies Data for Health, and Vanderbilt University Medical Center</a:t>
            </a:r>
            <a:br>
              <a:rPr lang="en" sz="1200">
                <a:solidFill>
                  <a:srgbClr val="212121"/>
                </a:solidFill>
                <a:latin typeface="Nunito"/>
                <a:ea typeface="Nunito"/>
                <a:cs typeface="Nunito"/>
                <a:sym typeface="Nunito"/>
              </a:rPr>
            </a:br>
            <a:br>
              <a:rPr lang="en" sz="1200" b="1">
                <a:solidFill>
                  <a:schemeClr val="dk1"/>
                </a:solidFill>
                <a:latin typeface="Nunito"/>
                <a:ea typeface="Nunito"/>
                <a:cs typeface="Nunito"/>
                <a:sym typeface="Nunito"/>
              </a:rPr>
            </a:br>
            <a:r>
              <a:rPr lang="en" sz="1200">
                <a:solidFill>
                  <a:schemeClr val="dk1"/>
                </a:solidFill>
                <a:latin typeface="Nunito"/>
                <a:ea typeface="Nunito"/>
                <a:cs typeface="Nunito"/>
                <a:sym typeface="Nunito"/>
              </a:rPr>
              <a:t>Thank you for your attention.</a:t>
            </a:r>
            <a:r>
              <a:rPr lang="en" sz="1200" b="1">
                <a:solidFill>
                  <a:schemeClr val="dk1"/>
                </a:solidFill>
                <a:latin typeface="Nunito"/>
                <a:ea typeface="Nunito"/>
                <a:cs typeface="Nunito"/>
                <a:sym typeface="Nunito"/>
              </a:rPr>
              <a:t>Terima kasih</a:t>
            </a:r>
            <a:endParaRPr sz="1200" b="1">
              <a:solidFill>
                <a:schemeClr val="dk1"/>
              </a:solidFill>
              <a:latin typeface="Nunito"/>
              <a:ea typeface="Nunito"/>
              <a:cs typeface="Nunito"/>
              <a:sym typeface="Nunito"/>
            </a:endParaRPr>
          </a:p>
          <a:p>
            <a:pPr marL="0" lvl="0" indent="0" algn="l" rtl="0">
              <a:spcBef>
                <a:spcPts val="0"/>
              </a:spcBef>
              <a:spcAft>
                <a:spcPts val="0"/>
              </a:spcAft>
              <a:buClr>
                <a:schemeClr val="dk1"/>
              </a:buClr>
              <a:buSzPts val="1200"/>
              <a:buFont typeface="Calibri"/>
              <a:buNone/>
            </a:pPr>
            <a:endParaRPr sz="1200">
              <a:solidFill>
                <a:srgbClr val="21212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dc068cb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6dc068c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Every 20 minutes, a Filipino dies from alcohol-related causes including cancers, liver, and cardiovascular diseases. </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Half of Filipino adults drink, and one in three are unaware of the health risks, </a:t>
            </a:r>
            <a:r>
              <a:rPr lang="en" sz="1200" b="1">
                <a:solidFill>
                  <a:schemeClr val="dk1"/>
                </a:solidFill>
                <a:latin typeface="Nunito"/>
                <a:ea typeface="Nunito"/>
                <a:cs typeface="Nunito"/>
                <a:sym typeface="Nunito"/>
              </a:rPr>
              <a:t>highlighting gaps in prevention.</a:t>
            </a:r>
            <a:endParaRPr b="1">
              <a:latin typeface="Nunito"/>
              <a:ea typeface="Nunito"/>
              <a:cs typeface="Nunito"/>
              <a:sym typeface="Nuni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dc068cb4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dc068cb4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The WHO recommends that governments adopt policies to reduce alcohol-related harm. </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In response, the Philippine DOH is developing national guidelines to implement cost-effective best buys—highlighting SBCC and cessation services.</a:t>
            </a:r>
            <a:endParaRPr>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e7738984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e7738984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This study asks: From the DOH perspective, over a lifetime horizon, and using a 3.66% discount rate, is it cost-effective to invest in SBCC and cessation services to avert alcohol-related harm among Filipino adults?</a:t>
            </a:r>
            <a:endParaRPr sz="1200">
              <a:solidFill>
                <a:schemeClr val="dk1"/>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e7738984d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6e7738984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400"/>
              <a:buFont typeface="Calibri"/>
              <a:buNone/>
            </a:pPr>
            <a:r>
              <a:rPr lang="en" sz="1200">
                <a:solidFill>
                  <a:schemeClr val="dk1"/>
                </a:solidFill>
                <a:latin typeface="Nunito"/>
                <a:ea typeface="Nunito"/>
                <a:cs typeface="Nunito"/>
                <a:sym typeface="Nunito"/>
              </a:rPr>
              <a:t>We assessed four policy options: status quo is adhoc education campaigns on alcohol harms, usually during public celebrations; Option 2 is SBCC; Option 3 is cessation services; and Option 4 combines Options 2 and 3</a:t>
            </a:r>
            <a:endParaRPr sz="1200">
              <a:solidFill>
                <a:srgbClr val="202124"/>
              </a:solidFill>
              <a:highlight>
                <a:schemeClr val="lt1"/>
              </a:highlight>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e7738984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6e7738984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 sz="1200">
                <a:solidFill>
                  <a:schemeClr val="dk1"/>
                </a:solidFill>
                <a:latin typeface="Nunito"/>
                <a:ea typeface="Nunito"/>
                <a:cs typeface="Nunito"/>
                <a:sym typeface="Nunito"/>
              </a:rPr>
              <a:t>We used a mixed-method approach. Policy analysis looked at public health impact, feasibility, and budget implications, while cost-effectiveness was assessed using a decision tree and Markov model, measured in US dollars per DALY averted</a:t>
            </a:r>
            <a:endParaRPr sz="1200">
              <a:solidFill>
                <a:srgbClr val="002060"/>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e7738984d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e7738984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The economic model combines decision tree—capturing intervention effects on alcohol consumption—</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with Markov model simulating transitions between Healthy, Sick, and Dead states. </a:t>
            </a: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endParaRPr sz="1200">
              <a:solidFill>
                <a:schemeClr val="dk1"/>
              </a:solidFill>
              <a:latin typeface="Nunito"/>
              <a:ea typeface="Nunito"/>
              <a:cs typeface="Nunito"/>
              <a:sym typeface="Nunito"/>
            </a:endParaRPr>
          </a:p>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This study includes the top five alcohol-attributable NCDs.</a:t>
            </a:r>
            <a:endParaRPr sz="1200">
              <a:solidFill>
                <a:schemeClr val="dk1"/>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6e7738984d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6e7738984d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Nunito"/>
                <a:ea typeface="Nunito"/>
                <a:cs typeface="Nunito"/>
                <a:sym typeface="Nunito"/>
              </a:rPr>
              <a:t>Compared to the status quo, policy analysis shows that SBCC, cessation services, and their combination yield greater public health impact—with significant resource requirement estimated to be within the government’s funding capacity.</a:t>
            </a:r>
            <a:endParaRPr sz="1200">
              <a:solidFill>
                <a:schemeClr val="dk1"/>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6e7738984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6e7738984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Nunito"/>
                <a:ea typeface="Nunito"/>
                <a:cs typeface="Nunito"/>
                <a:sym typeface="Nunito"/>
              </a:rPr>
              <a:t>Of the four strategies, policy option 4 - the combination of SBCC and alcohol cessation services—yield the highest ICER at 26.38 US dollar per DALY averted </a:t>
            </a:r>
            <a:r>
              <a:rPr lang="en" sz="1200" b="1">
                <a:solidFill>
                  <a:schemeClr val="dk1"/>
                </a:solidFill>
                <a:latin typeface="Nunito"/>
                <a:ea typeface="Nunito"/>
                <a:cs typeface="Nunito"/>
                <a:sym typeface="Nunito"/>
              </a:rPr>
              <a:t>that is within the willingness-to-pay threshold.</a:t>
            </a:r>
            <a:endParaRPr sz="1200" b="1">
              <a:solidFill>
                <a:schemeClr val="dk1"/>
              </a:solidFill>
              <a:latin typeface="Nunito"/>
              <a:ea typeface="Nunito"/>
              <a:cs typeface="Nunito"/>
              <a:sym typeface="Nunito"/>
            </a:endParaRPr>
          </a:p>
          <a:p>
            <a:pPr marL="0" lvl="0" indent="0" algn="l" rtl="0">
              <a:spcBef>
                <a:spcPts val="0"/>
              </a:spcBef>
              <a:spcAft>
                <a:spcPts val="0"/>
              </a:spcAft>
              <a:buNone/>
            </a:pPr>
            <a:endParaRPr b="1">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pic>
        <p:nvPicPr>
          <p:cNvPr id="17" name="Google Shape;17;p4" title="Halftone-background.png"/>
          <p:cNvPicPr preferRelativeResize="0"/>
          <p:nvPr/>
        </p:nvPicPr>
        <p:blipFill>
          <a:blip r:embed="rId2">
            <a:alphaModFix amt="43000"/>
          </a:blip>
          <a:stretch>
            <a:fillRect/>
          </a:stretch>
        </p:blipFill>
        <p:spPr>
          <a:xfrm>
            <a:off x="0" y="0"/>
            <a:ext cx="9144000" cy="5143500"/>
          </a:xfrm>
          <a:prstGeom prst="rect">
            <a:avLst/>
          </a:prstGeom>
          <a:noFill/>
          <a:ln>
            <a:noFill/>
          </a:ln>
        </p:spPr>
      </p:pic>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mailto:acorachea@doh.gov.ph" TargetMode="External"/><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3" title="shutterstock_2260396451.jpg"/>
          <p:cNvPicPr preferRelativeResize="0"/>
          <p:nvPr/>
        </p:nvPicPr>
        <p:blipFill rotWithShape="1">
          <a:blip r:embed="rId3">
            <a:alphaModFix/>
          </a:blip>
          <a:srcRect l="5088" t="21052" r="7322" b="5130"/>
          <a:stretch/>
        </p:blipFill>
        <p:spPr>
          <a:xfrm>
            <a:off x="3" y="0"/>
            <a:ext cx="9143997" cy="5143502"/>
          </a:xfrm>
          <a:prstGeom prst="rect">
            <a:avLst/>
          </a:prstGeom>
          <a:noFill/>
          <a:ln>
            <a:noFill/>
          </a:ln>
        </p:spPr>
      </p:pic>
      <p:sp>
        <p:nvSpPr>
          <p:cNvPr id="56" name="Google Shape;56;p13"/>
          <p:cNvSpPr txBox="1"/>
          <p:nvPr/>
        </p:nvSpPr>
        <p:spPr>
          <a:xfrm>
            <a:off x="108500" y="2629800"/>
            <a:ext cx="6645600" cy="1158600"/>
          </a:xfrm>
          <a:prstGeom prst="rect">
            <a:avLst/>
          </a:prstGeom>
          <a:noFill/>
          <a:ln>
            <a:noFill/>
          </a:ln>
          <a:effectLst>
            <a:outerShdw blurRad="185738" dist="57150" dir="1620000" algn="bl" rotWithShape="0">
              <a:srgbClr val="000000">
                <a:alpha val="91000"/>
              </a:srgbClr>
            </a:outerShdw>
          </a:effectLst>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000" b="1">
                <a:solidFill>
                  <a:schemeClr val="lt1"/>
                </a:solidFill>
                <a:latin typeface="Nunito"/>
                <a:ea typeface="Nunito"/>
                <a:cs typeface="Nunito"/>
                <a:sym typeface="Nunito"/>
              </a:rPr>
              <a:t>The Cost-Effectiveness of Social and Behavior Change Campaign (SBCC) and Cessation Services in Reducing Alcohol-Related Harms in the Philippines</a:t>
            </a:r>
            <a:endParaRPr sz="2000" b="1">
              <a:solidFill>
                <a:schemeClr val="lt1"/>
              </a:solidFill>
              <a:latin typeface="Nunito"/>
              <a:ea typeface="Nunito"/>
              <a:cs typeface="Nunito"/>
              <a:sym typeface="Nunito"/>
            </a:endParaRPr>
          </a:p>
        </p:txBody>
      </p:sp>
      <p:sp>
        <p:nvSpPr>
          <p:cNvPr id="57" name="Google Shape;57;p13"/>
          <p:cNvSpPr txBox="1"/>
          <p:nvPr/>
        </p:nvSpPr>
        <p:spPr>
          <a:xfrm>
            <a:off x="108500" y="4192488"/>
            <a:ext cx="4812000" cy="771300"/>
          </a:xfrm>
          <a:prstGeom prst="rect">
            <a:avLst/>
          </a:prstGeom>
          <a:noFill/>
          <a:ln>
            <a:noFill/>
          </a:ln>
          <a:effectLst>
            <a:outerShdw blurRad="185738" dist="57150" dir="1620000" algn="bl" rotWithShape="0">
              <a:srgbClr val="000000">
                <a:alpha val="91000"/>
              </a:srgbClr>
            </a:outerShdw>
          </a:effectLst>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156082"/>
              </a:buClr>
              <a:buSzPts val="1600"/>
              <a:buFont typeface="Nunito"/>
              <a:buNone/>
            </a:pPr>
            <a:r>
              <a:rPr lang="en" sz="1300" b="1">
                <a:solidFill>
                  <a:schemeClr val="lt1"/>
                </a:solidFill>
                <a:latin typeface="Nunito"/>
                <a:ea typeface="Nunito"/>
                <a:cs typeface="Nunito"/>
                <a:sym typeface="Nunito"/>
              </a:rPr>
              <a:t>ANDREA MARGRETH S. ORA-CORACHEA, MDE, MPH, RN</a:t>
            </a:r>
            <a:endParaRPr sz="11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156082"/>
              </a:buClr>
              <a:buSzPts val="1600"/>
              <a:buFont typeface="Nunito"/>
              <a:buNone/>
            </a:pPr>
            <a:r>
              <a:rPr lang="en" sz="1300">
                <a:solidFill>
                  <a:schemeClr val="lt1"/>
                </a:solidFill>
                <a:latin typeface="Nunito"/>
                <a:ea typeface="Nunito"/>
                <a:cs typeface="Nunito"/>
                <a:sym typeface="Nunito"/>
              </a:rPr>
              <a:t>Health Promotion Bureau</a:t>
            </a:r>
            <a:endParaRPr sz="1300">
              <a:solidFill>
                <a:schemeClr val="lt1"/>
              </a:solidFill>
              <a:latin typeface="Nunito"/>
              <a:ea typeface="Nunito"/>
              <a:cs typeface="Nunito"/>
              <a:sym typeface="Nunito"/>
            </a:endParaRPr>
          </a:p>
          <a:p>
            <a:pPr marL="0" marR="0" lvl="0" indent="0" algn="l" rtl="0">
              <a:lnSpc>
                <a:spcPct val="115000"/>
              </a:lnSpc>
              <a:spcBef>
                <a:spcPts val="0"/>
              </a:spcBef>
              <a:spcAft>
                <a:spcPts val="0"/>
              </a:spcAft>
              <a:buClr>
                <a:srgbClr val="156082"/>
              </a:buClr>
              <a:buSzPts val="1600"/>
              <a:buFont typeface="Nunito"/>
              <a:buNone/>
            </a:pPr>
            <a:r>
              <a:rPr lang="en" sz="1300" b="0" i="0" u="none" strike="noStrike" cap="none">
                <a:solidFill>
                  <a:schemeClr val="lt1"/>
                </a:solidFill>
                <a:latin typeface="Nunito"/>
                <a:ea typeface="Nunito"/>
                <a:cs typeface="Nunito"/>
                <a:sym typeface="Nunito"/>
              </a:rPr>
              <a:t>Department of Health - Philippines</a:t>
            </a:r>
            <a:endParaRPr sz="1300">
              <a:solidFill>
                <a:schemeClr val="lt1"/>
              </a:solidFill>
              <a:latin typeface="Nunito"/>
              <a:ea typeface="Nunito"/>
              <a:cs typeface="Nunito"/>
              <a:sym typeface="Nunito"/>
            </a:endParaRPr>
          </a:p>
        </p:txBody>
      </p:sp>
      <p:sp>
        <p:nvSpPr>
          <p:cNvPr id="58" name="Google Shape;58;p13"/>
          <p:cNvSpPr txBox="1"/>
          <p:nvPr/>
        </p:nvSpPr>
        <p:spPr>
          <a:xfrm>
            <a:off x="0" y="13500"/>
            <a:ext cx="9144000" cy="5116500"/>
          </a:xfrm>
          <a:prstGeom prst="rect">
            <a:avLst/>
          </a:prstGeom>
          <a:solidFill>
            <a:srgbClr val="A2C4C9">
              <a:alpha val="15189"/>
            </a:srgbClr>
          </a:solidFill>
          <a:ln w="9525" cap="flat" cmpd="sng">
            <a:solidFill>
              <a:schemeClr val="lt1"/>
            </a:solidFill>
            <a:prstDash val="solid"/>
            <a:round/>
            <a:headEnd type="none" w="sm" len="sm"/>
            <a:tailEnd type="none" w="sm" len="sm"/>
          </a:ln>
          <a:effectLst>
            <a:outerShdw blurRad="57150" dist="19050" dir="5400000" algn="bl" rotWithShape="0">
              <a:srgbClr val="000000">
                <a:alpha val="6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p:nvPr/>
        </p:nvSpPr>
        <p:spPr>
          <a:xfrm rot="10800000" flipH="1">
            <a:off x="0" y="150"/>
            <a:ext cx="2193600" cy="514200"/>
          </a:xfrm>
          <a:prstGeom prst="round1Rect">
            <a:avLst>
              <a:gd name="adj" fmla="val 50000"/>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22"/>
          <p:cNvSpPr txBox="1"/>
          <p:nvPr/>
        </p:nvSpPr>
        <p:spPr>
          <a:xfrm>
            <a:off x="137200" y="46858"/>
            <a:ext cx="19896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lt1"/>
                </a:solidFill>
                <a:latin typeface="Nunito"/>
                <a:ea typeface="Nunito"/>
                <a:cs typeface="Nunito"/>
                <a:sym typeface="Nunito"/>
              </a:rPr>
              <a:t>Sensitivity Analysis</a:t>
            </a:r>
            <a:endParaRPr sz="1300">
              <a:solidFill>
                <a:schemeClr val="lt1"/>
              </a:solidFill>
              <a:latin typeface="Nunito"/>
              <a:ea typeface="Nunito"/>
              <a:cs typeface="Nunito"/>
              <a:sym typeface="Nunito"/>
            </a:endParaRPr>
          </a:p>
        </p:txBody>
      </p:sp>
      <p:sp>
        <p:nvSpPr>
          <p:cNvPr id="268" name="Google Shape;268;p22"/>
          <p:cNvSpPr txBox="1"/>
          <p:nvPr/>
        </p:nvSpPr>
        <p:spPr>
          <a:xfrm>
            <a:off x="137203" y="5608604"/>
            <a:ext cx="24552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800">
              <a:latin typeface="Nunito"/>
              <a:ea typeface="Nunito"/>
              <a:cs typeface="Nunito"/>
              <a:sym typeface="Nunito"/>
            </a:endParaRPr>
          </a:p>
        </p:txBody>
      </p:sp>
      <p:grpSp>
        <p:nvGrpSpPr>
          <p:cNvPr id="269" name="Google Shape;269;p22"/>
          <p:cNvGrpSpPr/>
          <p:nvPr/>
        </p:nvGrpSpPr>
        <p:grpSpPr>
          <a:xfrm>
            <a:off x="3323425" y="205943"/>
            <a:ext cx="5657728" cy="4421412"/>
            <a:chOff x="3323425" y="205943"/>
            <a:chExt cx="5657728" cy="4421412"/>
          </a:xfrm>
        </p:grpSpPr>
        <p:grpSp>
          <p:nvGrpSpPr>
            <p:cNvPr id="270" name="Google Shape;270;p22"/>
            <p:cNvGrpSpPr/>
            <p:nvPr/>
          </p:nvGrpSpPr>
          <p:grpSpPr>
            <a:xfrm>
              <a:off x="3323425" y="205943"/>
              <a:ext cx="5657728" cy="4421412"/>
              <a:chOff x="3430749" y="289774"/>
              <a:chExt cx="5550602" cy="4337695"/>
            </a:xfrm>
          </p:grpSpPr>
          <p:pic>
            <p:nvPicPr>
              <p:cNvPr id="271" name="Google Shape;271;p22"/>
              <p:cNvPicPr preferRelativeResize="0"/>
              <p:nvPr/>
            </p:nvPicPr>
            <p:blipFill rotWithShape="1">
              <a:blip r:embed="rId3">
                <a:alphaModFix/>
              </a:blip>
              <a:srcRect b="21054"/>
              <a:stretch/>
            </p:blipFill>
            <p:spPr>
              <a:xfrm>
                <a:off x="4099439" y="289774"/>
                <a:ext cx="4881911" cy="3918297"/>
              </a:xfrm>
              <a:prstGeom prst="rect">
                <a:avLst/>
              </a:prstGeom>
              <a:noFill/>
              <a:ln>
                <a:noFill/>
              </a:ln>
            </p:spPr>
          </p:pic>
          <p:sp>
            <p:nvSpPr>
              <p:cNvPr id="272" name="Google Shape;272;p22"/>
              <p:cNvSpPr/>
              <p:nvPr/>
            </p:nvSpPr>
            <p:spPr>
              <a:xfrm rot="5400000">
                <a:off x="5996349" y="1642469"/>
                <a:ext cx="419400" cy="5550600"/>
              </a:xfrm>
              <a:prstGeom prst="rect">
                <a:avLst/>
              </a:prstGeom>
              <a:solidFill>
                <a:srgbClr val="D7D9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3" name="Google Shape;273;p22"/>
              <p:cNvSpPr/>
              <p:nvPr/>
            </p:nvSpPr>
            <p:spPr>
              <a:xfrm>
                <a:off x="3430750" y="289775"/>
                <a:ext cx="1455600" cy="3918300"/>
              </a:xfrm>
              <a:prstGeom prst="rect">
                <a:avLst/>
              </a:prstGeom>
              <a:solidFill>
                <a:srgbClr val="D7D9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74" name="Google Shape;274;p22"/>
            <p:cNvSpPr txBox="1"/>
            <p:nvPr/>
          </p:nvSpPr>
          <p:spPr>
            <a:xfrm>
              <a:off x="3382828" y="690625"/>
              <a:ext cx="1375800" cy="3078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000000"/>
                  </a:solidFill>
                  <a:latin typeface="Nunito"/>
                  <a:ea typeface="Nunito"/>
                  <a:cs typeface="Nunito"/>
                  <a:sym typeface="Nunito"/>
                </a:rPr>
                <a:t>Drinking among individuals in cessation program</a:t>
              </a:r>
              <a:endParaRPr sz="500">
                <a:latin typeface="Nunito"/>
                <a:ea typeface="Nunito"/>
                <a:cs typeface="Nunito"/>
                <a:sym typeface="Nunito"/>
              </a:endParaRPr>
            </a:p>
          </p:txBody>
        </p:sp>
        <p:sp>
          <p:nvSpPr>
            <p:cNvPr id="275" name="Google Shape;275;p22"/>
            <p:cNvSpPr txBox="1"/>
            <p:nvPr/>
          </p:nvSpPr>
          <p:spPr>
            <a:xfrm>
              <a:off x="3382828" y="1086284"/>
              <a:ext cx="1375800" cy="3078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Severity of diabetes mellitus (disability weight)</a:t>
              </a:r>
              <a:endParaRPr sz="500">
                <a:latin typeface="Nunito"/>
                <a:ea typeface="Nunito"/>
                <a:cs typeface="Nunito"/>
                <a:sym typeface="Nunito"/>
              </a:endParaRPr>
            </a:p>
          </p:txBody>
        </p:sp>
        <p:sp>
          <p:nvSpPr>
            <p:cNvPr id="276" name="Google Shape;276;p22"/>
            <p:cNvSpPr txBox="1"/>
            <p:nvPr/>
          </p:nvSpPr>
          <p:spPr>
            <a:xfrm>
              <a:off x="3382828" y="1462160"/>
              <a:ext cx="1375800" cy="3078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Drinking among individuals reached by the SBCC</a:t>
              </a:r>
              <a:endParaRPr sz="500">
                <a:latin typeface="Nunito"/>
                <a:ea typeface="Nunito"/>
                <a:cs typeface="Nunito"/>
                <a:sym typeface="Nunito"/>
              </a:endParaRPr>
            </a:p>
          </p:txBody>
        </p:sp>
        <p:sp>
          <p:nvSpPr>
            <p:cNvPr id="277" name="Google Shape;277;p22"/>
            <p:cNvSpPr txBox="1"/>
            <p:nvPr/>
          </p:nvSpPr>
          <p:spPr>
            <a:xfrm>
              <a:off x="3382825" y="1838025"/>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Prob. of cirrhosis among drinkers who availed of cessation service</a:t>
              </a:r>
              <a:endParaRPr sz="500">
                <a:latin typeface="Nunito"/>
                <a:ea typeface="Nunito"/>
                <a:cs typeface="Nunito"/>
                <a:sym typeface="Nunito"/>
              </a:endParaRPr>
            </a:p>
          </p:txBody>
        </p:sp>
        <p:sp>
          <p:nvSpPr>
            <p:cNvPr id="278" name="Google Shape;278;p22"/>
            <p:cNvSpPr txBox="1"/>
            <p:nvPr/>
          </p:nvSpPr>
          <p:spPr>
            <a:xfrm>
              <a:off x="3382825" y="2213900"/>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Prob. of  stroke among drinkers who availed of cessation service</a:t>
              </a:r>
              <a:endParaRPr sz="700">
                <a:latin typeface="Nunito"/>
                <a:ea typeface="Nunito"/>
                <a:cs typeface="Nunito"/>
                <a:sym typeface="Nunito"/>
              </a:endParaRPr>
            </a:p>
          </p:txBody>
        </p:sp>
        <p:sp>
          <p:nvSpPr>
            <p:cNvPr id="279" name="Google Shape;279;p22"/>
            <p:cNvSpPr txBox="1"/>
            <p:nvPr/>
          </p:nvSpPr>
          <p:spPr>
            <a:xfrm>
              <a:off x="3382825" y="2589775"/>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Severity of liver cirrhosis (disability weight)</a:t>
              </a:r>
              <a:endParaRPr sz="700">
                <a:latin typeface="Nunito"/>
                <a:ea typeface="Nunito"/>
                <a:cs typeface="Nunito"/>
                <a:sym typeface="Nunito"/>
              </a:endParaRPr>
            </a:p>
          </p:txBody>
        </p:sp>
        <p:sp>
          <p:nvSpPr>
            <p:cNvPr id="280" name="Google Shape;280;p22"/>
            <p:cNvSpPr txBox="1"/>
            <p:nvPr/>
          </p:nvSpPr>
          <p:spPr>
            <a:xfrm>
              <a:off x="3382825" y="2985425"/>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Severity of stroke </a:t>
              </a:r>
              <a:endParaRPr sz="700">
                <a:latin typeface="Nunito"/>
                <a:ea typeface="Nunito"/>
                <a:cs typeface="Nunito"/>
                <a:sym typeface="Nunito"/>
              </a:endParaRPr>
            </a:p>
            <a:p>
              <a:pPr marL="0" marR="0" lvl="0" indent="0" algn="l" rtl="0">
                <a:spcBef>
                  <a:spcPts val="0"/>
                </a:spcBef>
                <a:spcAft>
                  <a:spcPts val="0"/>
                </a:spcAft>
                <a:buNone/>
              </a:pPr>
              <a:r>
                <a:rPr lang="en" sz="700">
                  <a:latin typeface="Nunito"/>
                  <a:ea typeface="Nunito"/>
                  <a:cs typeface="Nunito"/>
                  <a:sym typeface="Nunito"/>
                </a:rPr>
                <a:t>(disability weight)</a:t>
              </a:r>
              <a:endParaRPr sz="700">
                <a:latin typeface="Nunito"/>
                <a:ea typeface="Nunito"/>
                <a:cs typeface="Nunito"/>
                <a:sym typeface="Nunito"/>
              </a:endParaRPr>
            </a:p>
          </p:txBody>
        </p:sp>
        <p:sp>
          <p:nvSpPr>
            <p:cNvPr id="281" name="Google Shape;281;p22"/>
            <p:cNvSpPr txBox="1"/>
            <p:nvPr/>
          </p:nvSpPr>
          <p:spPr>
            <a:xfrm>
              <a:off x="3382825" y="3381075"/>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Prob. of DM among drinkers who availed of cessation service</a:t>
              </a:r>
              <a:endParaRPr sz="700">
                <a:latin typeface="Nunito"/>
                <a:ea typeface="Nunito"/>
                <a:cs typeface="Nunito"/>
                <a:sym typeface="Nunito"/>
              </a:endParaRPr>
            </a:p>
          </p:txBody>
        </p:sp>
        <p:sp>
          <p:nvSpPr>
            <p:cNvPr id="282" name="Google Shape;282;p22"/>
            <p:cNvSpPr txBox="1"/>
            <p:nvPr/>
          </p:nvSpPr>
          <p:spPr>
            <a:xfrm>
              <a:off x="3382825" y="3776725"/>
              <a:ext cx="1552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latin typeface="Nunito"/>
                  <a:ea typeface="Nunito"/>
                  <a:cs typeface="Nunito"/>
                  <a:sym typeface="Nunito"/>
                </a:rPr>
                <a:t>Severity of hypertensive heart disease (disability weight)</a:t>
              </a:r>
              <a:endParaRPr sz="700">
                <a:latin typeface="Nunito"/>
                <a:ea typeface="Nunito"/>
                <a:cs typeface="Nunito"/>
                <a:sym typeface="Nunito"/>
              </a:endParaRPr>
            </a:p>
          </p:txBody>
        </p:sp>
        <p:cxnSp>
          <p:nvCxnSpPr>
            <p:cNvPr id="283" name="Google Shape;283;p22"/>
            <p:cNvCxnSpPr/>
            <p:nvPr/>
          </p:nvCxnSpPr>
          <p:spPr>
            <a:xfrm>
              <a:off x="4838700" y="84452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22"/>
            <p:cNvCxnSpPr/>
            <p:nvPr/>
          </p:nvCxnSpPr>
          <p:spPr>
            <a:xfrm>
              <a:off x="4838700" y="124017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22"/>
            <p:cNvCxnSpPr/>
            <p:nvPr/>
          </p:nvCxnSpPr>
          <p:spPr>
            <a:xfrm>
              <a:off x="4838700" y="1616050"/>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22"/>
            <p:cNvCxnSpPr/>
            <p:nvPr/>
          </p:nvCxnSpPr>
          <p:spPr>
            <a:xfrm>
              <a:off x="4838700" y="199192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22"/>
            <p:cNvCxnSpPr/>
            <p:nvPr/>
          </p:nvCxnSpPr>
          <p:spPr>
            <a:xfrm>
              <a:off x="4838700" y="2367800"/>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22"/>
            <p:cNvCxnSpPr/>
            <p:nvPr/>
          </p:nvCxnSpPr>
          <p:spPr>
            <a:xfrm>
              <a:off x="4838700" y="274367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22"/>
            <p:cNvCxnSpPr/>
            <p:nvPr/>
          </p:nvCxnSpPr>
          <p:spPr>
            <a:xfrm>
              <a:off x="4838700" y="313932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22"/>
            <p:cNvCxnSpPr/>
            <p:nvPr/>
          </p:nvCxnSpPr>
          <p:spPr>
            <a:xfrm>
              <a:off x="4838700" y="3534975"/>
              <a:ext cx="151200" cy="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22"/>
            <p:cNvCxnSpPr/>
            <p:nvPr/>
          </p:nvCxnSpPr>
          <p:spPr>
            <a:xfrm>
              <a:off x="4838700" y="3954075"/>
              <a:ext cx="151200" cy="0"/>
            </a:xfrm>
            <a:prstGeom prst="straightConnector1">
              <a:avLst/>
            </a:prstGeom>
            <a:noFill/>
            <a:ln w="9525" cap="flat" cmpd="sng">
              <a:solidFill>
                <a:schemeClr val="dk2"/>
              </a:solidFill>
              <a:prstDash val="solid"/>
              <a:round/>
              <a:headEnd type="none" w="med" len="med"/>
              <a:tailEnd type="none" w="med" len="med"/>
            </a:ln>
          </p:spPr>
        </p:cxnSp>
      </p:grpSp>
      <p:sp>
        <p:nvSpPr>
          <p:cNvPr id="292" name="Google Shape;292;p22"/>
          <p:cNvSpPr txBox="1"/>
          <p:nvPr/>
        </p:nvSpPr>
        <p:spPr>
          <a:xfrm>
            <a:off x="166800" y="1729800"/>
            <a:ext cx="2934300" cy="2323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 b="1">
                <a:solidFill>
                  <a:srgbClr val="000000"/>
                </a:solidFill>
                <a:latin typeface="Nunito"/>
                <a:ea typeface="Nunito"/>
                <a:cs typeface="Nunito"/>
                <a:sym typeface="Nunito"/>
              </a:rPr>
              <a:t>Most sensitive parameters:</a:t>
            </a:r>
            <a:endParaRPr b="1">
              <a:latin typeface="Nunito"/>
              <a:ea typeface="Nunito"/>
              <a:cs typeface="Nunito"/>
              <a:sym typeface="Nunito"/>
            </a:endParaRPr>
          </a:p>
          <a:p>
            <a:pPr marL="0" marR="0" lvl="0" indent="0" algn="l" rtl="0">
              <a:lnSpc>
                <a:spcPct val="115000"/>
              </a:lnSpc>
              <a:spcBef>
                <a:spcPts val="0"/>
              </a:spcBef>
              <a:spcAft>
                <a:spcPts val="0"/>
              </a:spcAft>
              <a:buNone/>
            </a:pPr>
            <a:endParaRPr sz="1100">
              <a:solidFill>
                <a:srgbClr val="000000"/>
              </a:solidFill>
              <a:latin typeface="Nunito"/>
              <a:ea typeface="Nunito"/>
              <a:cs typeface="Nunito"/>
              <a:sym typeface="Nunito"/>
            </a:endParaRPr>
          </a:p>
          <a:p>
            <a:pPr marL="342900" marR="0" lvl="1" indent="-234950" algn="l" rtl="0">
              <a:lnSpc>
                <a:spcPct val="115000"/>
              </a:lnSpc>
              <a:spcBef>
                <a:spcPts val="0"/>
              </a:spcBef>
              <a:spcAft>
                <a:spcPts val="0"/>
              </a:spcAft>
              <a:buClr>
                <a:srgbClr val="000000"/>
              </a:buClr>
              <a:buSzPts val="1100"/>
              <a:buFont typeface="Nunito"/>
              <a:buChar char="•"/>
            </a:pPr>
            <a:r>
              <a:rPr lang="en" sz="1100" i="0" u="none" strike="noStrike" cap="none">
                <a:solidFill>
                  <a:srgbClr val="000000"/>
                </a:solidFill>
                <a:latin typeface="Nunito"/>
                <a:ea typeface="Nunito"/>
                <a:cs typeface="Nunito"/>
                <a:sym typeface="Nunito"/>
              </a:rPr>
              <a:t>Probability of consuming alcohol among individuals who availed of the cessation service</a:t>
            </a:r>
            <a:endParaRPr sz="1100">
              <a:latin typeface="Nunito"/>
              <a:ea typeface="Nunito"/>
              <a:cs typeface="Nunito"/>
              <a:sym typeface="Nunito"/>
            </a:endParaRPr>
          </a:p>
          <a:p>
            <a:pPr marL="342900" marR="0" lvl="1" indent="-234950" algn="l" rtl="0">
              <a:lnSpc>
                <a:spcPct val="115000"/>
              </a:lnSpc>
              <a:spcBef>
                <a:spcPts val="1000"/>
              </a:spcBef>
              <a:spcAft>
                <a:spcPts val="0"/>
              </a:spcAft>
              <a:buClr>
                <a:srgbClr val="000000"/>
              </a:buClr>
              <a:buSzPts val="1100"/>
              <a:buFont typeface="Nunito"/>
              <a:buChar char="•"/>
            </a:pPr>
            <a:r>
              <a:rPr lang="en" sz="1100" i="0" u="none" strike="noStrike" cap="none">
                <a:solidFill>
                  <a:srgbClr val="000000"/>
                </a:solidFill>
                <a:latin typeface="Nunito"/>
                <a:ea typeface="Nunito"/>
                <a:cs typeface="Nunito"/>
                <a:sym typeface="Nunito"/>
              </a:rPr>
              <a:t>Severity of disease (disability weight for diabetes mellitus)</a:t>
            </a:r>
            <a:endParaRPr sz="1100" i="0" u="none" strike="noStrike" cap="none">
              <a:solidFill>
                <a:srgbClr val="000000"/>
              </a:solidFill>
              <a:latin typeface="Nunito"/>
              <a:ea typeface="Nunito"/>
              <a:cs typeface="Nunito"/>
              <a:sym typeface="Nunito"/>
            </a:endParaRPr>
          </a:p>
          <a:p>
            <a:pPr marL="342900" marR="0" lvl="1" indent="-234950" algn="l" rtl="0">
              <a:lnSpc>
                <a:spcPct val="115000"/>
              </a:lnSpc>
              <a:spcBef>
                <a:spcPts val="1000"/>
              </a:spcBef>
              <a:spcAft>
                <a:spcPts val="1000"/>
              </a:spcAft>
              <a:buClr>
                <a:srgbClr val="000000"/>
              </a:buClr>
              <a:buSzPts val="1100"/>
              <a:buFont typeface="Nunito"/>
              <a:buChar char="•"/>
            </a:pPr>
            <a:r>
              <a:rPr lang="en" sz="1100" i="0" u="none" strike="noStrike" cap="none">
                <a:solidFill>
                  <a:srgbClr val="000000"/>
                </a:solidFill>
                <a:latin typeface="Nunito"/>
                <a:ea typeface="Nunito"/>
                <a:cs typeface="Nunito"/>
                <a:sym typeface="Nunito"/>
              </a:rPr>
              <a:t>Probability of consuming alcohol among individuals reached by the SBCC </a:t>
            </a:r>
            <a:endParaRPr sz="1100">
              <a:latin typeface="Nunito"/>
              <a:ea typeface="Nunito"/>
              <a:cs typeface="Nunito"/>
              <a:sym typeface="Nunito"/>
            </a:endParaRPr>
          </a:p>
        </p:txBody>
      </p:sp>
      <p:sp>
        <p:nvSpPr>
          <p:cNvPr id="293" name="Google Shape;293;p22"/>
          <p:cNvSpPr txBox="1"/>
          <p:nvPr/>
        </p:nvSpPr>
        <p:spPr>
          <a:xfrm>
            <a:off x="166800" y="987875"/>
            <a:ext cx="2987400" cy="522600"/>
          </a:xfrm>
          <a:prstGeom prst="rect">
            <a:avLst/>
          </a:prstGeom>
          <a:solidFill>
            <a:srgbClr val="016160"/>
          </a:solid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 sz="1300" b="1">
                <a:solidFill>
                  <a:srgbClr val="FFFFFF"/>
                </a:solidFill>
                <a:latin typeface="Nunito"/>
                <a:ea typeface="Nunito"/>
                <a:cs typeface="Nunito"/>
                <a:sym typeface="Nunito"/>
              </a:rPr>
              <a:t>Findings remained robust across a range of sensitivity scenarios</a:t>
            </a:r>
            <a:endParaRPr sz="1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title="shutterstock_2441227119 (1).jpg"/>
          <p:cNvPicPr preferRelativeResize="0"/>
          <p:nvPr/>
        </p:nvPicPr>
        <p:blipFill rotWithShape="1">
          <a:blip r:embed="rId3">
            <a:alphaModFix/>
          </a:blip>
          <a:srcRect t="7862" b="7862"/>
          <a:stretch/>
        </p:blipFill>
        <p:spPr>
          <a:xfrm>
            <a:off x="3" y="0"/>
            <a:ext cx="9143997" cy="5143502"/>
          </a:xfrm>
          <a:prstGeom prst="rect">
            <a:avLst/>
          </a:prstGeom>
          <a:noFill/>
          <a:ln>
            <a:noFill/>
          </a:ln>
        </p:spPr>
      </p:pic>
      <p:sp>
        <p:nvSpPr>
          <p:cNvPr id="299" name="Google Shape;299;p23"/>
          <p:cNvSpPr txBox="1"/>
          <p:nvPr/>
        </p:nvSpPr>
        <p:spPr>
          <a:xfrm>
            <a:off x="424500" y="3386225"/>
            <a:ext cx="6935700" cy="1224000"/>
          </a:xfrm>
          <a:prstGeom prst="rect">
            <a:avLst/>
          </a:prstGeom>
          <a:noFill/>
          <a:ln>
            <a:noFill/>
          </a:ln>
          <a:effectLst>
            <a:outerShdw blurRad="371475" dist="19050" dir="8460000" algn="bl" rotWithShape="0">
              <a:srgbClr val="000000">
                <a:alpha val="83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2100">
                <a:solidFill>
                  <a:schemeClr val="lt1"/>
                </a:solidFill>
                <a:latin typeface="Nunito"/>
                <a:ea typeface="Nunito"/>
                <a:cs typeface="Nunito"/>
                <a:sym typeface="Nunito"/>
              </a:rPr>
              <a:t>Implementing social behavior change communication alongside cessation services is a</a:t>
            </a:r>
            <a:r>
              <a:rPr lang="en" sz="2100">
                <a:solidFill>
                  <a:schemeClr val="lt1"/>
                </a:solidFill>
                <a:highlight>
                  <a:srgbClr val="005F7A"/>
                </a:highlight>
                <a:latin typeface="Nunito"/>
                <a:ea typeface="Nunito"/>
                <a:cs typeface="Nunito"/>
                <a:sym typeface="Nunito"/>
              </a:rPr>
              <a:t> </a:t>
            </a:r>
            <a:r>
              <a:rPr lang="en" sz="2100" b="1">
                <a:solidFill>
                  <a:schemeClr val="lt1"/>
                </a:solidFill>
                <a:highlight>
                  <a:srgbClr val="005F7A"/>
                </a:highlight>
                <a:latin typeface="Nunito"/>
                <a:ea typeface="Nunito"/>
                <a:cs typeface="Nunito"/>
                <a:sym typeface="Nunito"/>
              </a:rPr>
              <a:t>cost-effective </a:t>
            </a:r>
            <a:endParaRPr sz="2100" b="1">
              <a:solidFill>
                <a:schemeClr val="lt1"/>
              </a:solidFill>
              <a:highlight>
                <a:srgbClr val="005F7A"/>
              </a:highlight>
              <a:latin typeface="Nunito"/>
              <a:ea typeface="Nunito"/>
              <a:cs typeface="Nunito"/>
              <a:sym typeface="Nunito"/>
            </a:endParaRPr>
          </a:p>
          <a:p>
            <a:pPr marL="0" lvl="0" indent="0" algn="l" rtl="0">
              <a:spcBef>
                <a:spcPts val="0"/>
              </a:spcBef>
              <a:spcAft>
                <a:spcPts val="0"/>
              </a:spcAft>
              <a:buClr>
                <a:schemeClr val="dk1"/>
              </a:buClr>
              <a:buFont typeface="Arial"/>
              <a:buNone/>
            </a:pPr>
            <a:r>
              <a:rPr lang="en" sz="2100" b="1">
                <a:solidFill>
                  <a:schemeClr val="lt1"/>
                </a:solidFill>
                <a:highlight>
                  <a:srgbClr val="005F7A"/>
                </a:highlight>
                <a:latin typeface="Nunito"/>
                <a:ea typeface="Nunito"/>
                <a:cs typeface="Nunito"/>
                <a:sym typeface="Nunito"/>
              </a:rPr>
              <a:t>strategy for reducing alcohol-related harms.</a:t>
            </a:r>
            <a:endParaRPr sz="500">
              <a:solidFill>
                <a:schemeClr val="lt1"/>
              </a:solidFill>
              <a:highlight>
                <a:srgbClr val="005F7A"/>
              </a:highlight>
              <a:latin typeface="Nunito"/>
              <a:ea typeface="Nunito"/>
              <a:cs typeface="Nunito"/>
              <a:sym typeface="Nunito"/>
            </a:endParaRPr>
          </a:p>
        </p:txBody>
      </p:sp>
      <p:grpSp>
        <p:nvGrpSpPr>
          <p:cNvPr id="300" name="Google Shape;300;p23"/>
          <p:cNvGrpSpPr/>
          <p:nvPr/>
        </p:nvGrpSpPr>
        <p:grpSpPr>
          <a:xfrm>
            <a:off x="612049" y="2388319"/>
            <a:ext cx="668368" cy="668368"/>
            <a:chOff x="612075" y="2576675"/>
            <a:chExt cx="760200" cy="760200"/>
          </a:xfrm>
        </p:grpSpPr>
        <p:sp>
          <p:nvSpPr>
            <p:cNvPr id="301" name="Google Shape;301;p23"/>
            <p:cNvSpPr/>
            <p:nvPr/>
          </p:nvSpPr>
          <p:spPr>
            <a:xfrm>
              <a:off x="612075" y="2576675"/>
              <a:ext cx="760200" cy="760200"/>
            </a:xfrm>
            <a:prstGeom prst="ellipse">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2" name="Google Shape;302;p23" title="data-visualization.png"/>
            <p:cNvPicPr preferRelativeResize="0"/>
            <p:nvPr/>
          </p:nvPicPr>
          <p:blipFill rotWithShape="1">
            <a:blip r:embed="rId4">
              <a:alphaModFix/>
            </a:blip>
            <a:srcRect/>
            <a:stretch/>
          </p:blipFill>
          <p:spPr>
            <a:xfrm>
              <a:off x="730550" y="2695153"/>
              <a:ext cx="523250" cy="523250"/>
            </a:xfrm>
            <a:prstGeom prst="rect">
              <a:avLst/>
            </a:prstGeom>
            <a:noFill/>
            <a:ln>
              <a:noFill/>
            </a:ln>
          </p:spPr>
        </p:pic>
      </p:grpSp>
      <p:grpSp>
        <p:nvGrpSpPr>
          <p:cNvPr id="303" name="Google Shape;303;p23"/>
          <p:cNvGrpSpPr/>
          <p:nvPr/>
        </p:nvGrpSpPr>
        <p:grpSpPr>
          <a:xfrm>
            <a:off x="1427946" y="2388319"/>
            <a:ext cx="668368" cy="668368"/>
            <a:chOff x="1540075" y="2576675"/>
            <a:chExt cx="760200" cy="760200"/>
          </a:xfrm>
        </p:grpSpPr>
        <p:sp>
          <p:nvSpPr>
            <p:cNvPr id="304" name="Google Shape;304;p23"/>
            <p:cNvSpPr/>
            <p:nvPr/>
          </p:nvSpPr>
          <p:spPr>
            <a:xfrm>
              <a:off x="1540075" y="2576675"/>
              <a:ext cx="760200" cy="760200"/>
            </a:xfrm>
            <a:prstGeom prst="ellipse">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5" name="Google Shape;305;p23" title="school (3).png"/>
            <p:cNvPicPr preferRelativeResize="0"/>
            <p:nvPr/>
          </p:nvPicPr>
          <p:blipFill rotWithShape="1">
            <a:blip r:embed="rId5">
              <a:alphaModFix/>
            </a:blip>
            <a:srcRect/>
            <a:stretch/>
          </p:blipFill>
          <p:spPr>
            <a:xfrm>
              <a:off x="1714990" y="2751613"/>
              <a:ext cx="410369" cy="410350"/>
            </a:xfrm>
            <a:prstGeom prst="rect">
              <a:avLst/>
            </a:prstGeom>
            <a:noFill/>
            <a:ln>
              <a:noFill/>
            </a:ln>
          </p:spPr>
        </p:pic>
      </p:grpSp>
      <p:grpSp>
        <p:nvGrpSpPr>
          <p:cNvPr id="306" name="Google Shape;306;p23"/>
          <p:cNvGrpSpPr/>
          <p:nvPr/>
        </p:nvGrpSpPr>
        <p:grpSpPr>
          <a:xfrm>
            <a:off x="2243844" y="2388319"/>
            <a:ext cx="668368" cy="668368"/>
            <a:chOff x="2468075" y="2576675"/>
            <a:chExt cx="760200" cy="760200"/>
          </a:xfrm>
        </p:grpSpPr>
        <p:sp>
          <p:nvSpPr>
            <p:cNvPr id="307" name="Google Shape;307;p23"/>
            <p:cNvSpPr/>
            <p:nvPr/>
          </p:nvSpPr>
          <p:spPr>
            <a:xfrm>
              <a:off x="2468075" y="2576675"/>
              <a:ext cx="760200" cy="760200"/>
            </a:xfrm>
            <a:prstGeom prst="ellipse">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8" name="Google Shape;308;p23" title="social-media-marketing.png"/>
            <p:cNvPicPr preferRelativeResize="0"/>
            <p:nvPr/>
          </p:nvPicPr>
          <p:blipFill rotWithShape="1">
            <a:blip r:embed="rId6">
              <a:alphaModFix/>
            </a:blip>
            <a:srcRect/>
            <a:stretch/>
          </p:blipFill>
          <p:spPr>
            <a:xfrm>
              <a:off x="2604890" y="2721525"/>
              <a:ext cx="466825" cy="4668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body" idx="1"/>
          </p:nvPr>
        </p:nvSpPr>
        <p:spPr>
          <a:xfrm>
            <a:off x="4630125" y="589475"/>
            <a:ext cx="4012200" cy="789000"/>
          </a:xfrm>
          <a:prstGeom prst="rect">
            <a:avLst/>
          </a:prstGeom>
        </p:spPr>
        <p:txBody>
          <a:bodyPr spcFirstLastPara="1" wrap="square" lIns="91425" tIns="91425" rIns="91425" bIns="91425" anchor="t" anchorCtr="0">
            <a:noAutofit/>
          </a:bodyPr>
          <a:lstStyle/>
          <a:p>
            <a:pPr marL="457200" lvl="0" indent="-303847" algn="l" rtl="0">
              <a:lnSpc>
                <a:spcPct val="100000"/>
              </a:lnSpc>
              <a:spcBef>
                <a:spcPts val="0"/>
              </a:spcBef>
              <a:spcAft>
                <a:spcPts val="0"/>
              </a:spcAft>
              <a:buSzPts val="1185"/>
              <a:buFont typeface="Nunito"/>
              <a:buChar char="★"/>
            </a:pPr>
            <a:r>
              <a:rPr lang="en" sz="1185" b="1">
                <a:latin typeface="Nunito"/>
                <a:ea typeface="Nunito"/>
                <a:cs typeface="Nunito"/>
                <a:sym typeface="Nunito"/>
              </a:rPr>
              <a:t>Presentation of the Capstone Project at the 2025 International Health Economics Congress      </a:t>
            </a:r>
            <a:r>
              <a:rPr lang="en" sz="1185">
                <a:latin typeface="Nunito"/>
                <a:ea typeface="Nunito"/>
                <a:cs typeface="Nunito"/>
                <a:sym typeface="Nunito"/>
              </a:rPr>
              <a:t>(July 2025)</a:t>
            </a:r>
            <a:endParaRPr sz="1185">
              <a:latin typeface="Nunito"/>
              <a:ea typeface="Nunito"/>
              <a:cs typeface="Nunito"/>
              <a:sym typeface="Nunito"/>
            </a:endParaRPr>
          </a:p>
        </p:txBody>
      </p:sp>
      <p:sp>
        <p:nvSpPr>
          <p:cNvPr id="314" name="Google Shape;314;p24"/>
          <p:cNvSpPr txBox="1">
            <a:spLocks noGrp="1"/>
          </p:cNvSpPr>
          <p:nvPr>
            <p:ph type="body" idx="1"/>
          </p:nvPr>
        </p:nvSpPr>
        <p:spPr>
          <a:xfrm>
            <a:off x="4734675" y="2738125"/>
            <a:ext cx="4230900" cy="2082300"/>
          </a:xfrm>
          <a:prstGeom prst="rect">
            <a:avLst/>
          </a:prstGeom>
        </p:spPr>
        <p:txBody>
          <a:bodyPr spcFirstLastPara="1" wrap="square" lIns="91425" tIns="91425" rIns="91425" bIns="91425" anchor="t" anchorCtr="0">
            <a:noAutofit/>
          </a:bodyPr>
          <a:lstStyle/>
          <a:p>
            <a:pPr marL="457200" lvl="0" indent="-303847" algn="l" rtl="0">
              <a:spcBef>
                <a:spcPts val="0"/>
              </a:spcBef>
              <a:spcAft>
                <a:spcPts val="0"/>
              </a:spcAft>
              <a:buSzPts val="1185"/>
              <a:buFont typeface="Nunito"/>
              <a:buChar char="★"/>
            </a:pPr>
            <a:r>
              <a:rPr lang="en" sz="1185" b="1">
                <a:latin typeface="Nunito"/>
                <a:ea typeface="Nunito"/>
                <a:cs typeface="Nunito"/>
                <a:sym typeface="Nunito"/>
              </a:rPr>
              <a:t>Presentation of Findings to the Alcohol, Substance Use, and Addictive Behaviors Community of Practice  </a:t>
            </a:r>
            <a:r>
              <a:rPr lang="en" sz="1185">
                <a:latin typeface="Nunito"/>
                <a:ea typeface="Nunito"/>
                <a:cs typeface="Nunito"/>
                <a:sym typeface="Nunito"/>
              </a:rPr>
              <a:t>(August 2025)</a:t>
            </a:r>
            <a:endParaRPr sz="1185">
              <a:latin typeface="Nunito"/>
              <a:ea typeface="Nunito"/>
              <a:cs typeface="Nunito"/>
              <a:sym typeface="Nunito"/>
            </a:endParaRPr>
          </a:p>
          <a:p>
            <a:pPr marL="457200" lvl="0" indent="0" algn="ctr" rtl="0">
              <a:spcBef>
                <a:spcPts val="0"/>
              </a:spcBef>
              <a:spcAft>
                <a:spcPts val="0"/>
              </a:spcAft>
              <a:buNone/>
            </a:pPr>
            <a:endParaRPr sz="1185">
              <a:latin typeface="Nunito"/>
              <a:ea typeface="Nunito"/>
              <a:cs typeface="Nunito"/>
              <a:sym typeface="Nunito"/>
            </a:endParaRPr>
          </a:p>
          <a:p>
            <a:pPr marL="457200" lvl="0" indent="0" algn="ctr" rtl="0">
              <a:spcBef>
                <a:spcPts val="1200"/>
              </a:spcBef>
              <a:spcAft>
                <a:spcPts val="0"/>
              </a:spcAft>
              <a:buNone/>
            </a:pPr>
            <a:endParaRPr sz="885">
              <a:latin typeface="Nunito"/>
              <a:ea typeface="Nunito"/>
              <a:cs typeface="Nunito"/>
              <a:sym typeface="Nunito"/>
            </a:endParaRPr>
          </a:p>
          <a:p>
            <a:pPr marL="457200" lvl="0" indent="-303847" algn="l" rtl="0">
              <a:spcBef>
                <a:spcPts val="1200"/>
              </a:spcBef>
              <a:spcAft>
                <a:spcPts val="0"/>
              </a:spcAft>
              <a:buSzPts val="1185"/>
              <a:buFont typeface="Nunito"/>
              <a:buChar char="★"/>
            </a:pPr>
            <a:r>
              <a:rPr lang="en" sz="1185" b="1">
                <a:latin typeface="Nunito"/>
                <a:ea typeface="Nunito"/>
                <a:cs typeface="Nunito"/>
                <a:sym typeface="Nunito"/>
              </a:rPr>
              <a:t>Presentation of findings to DOH Assistant Secretary Domingo </a:t>
            </a:r>
            <a:r>
              <a:rPr lang="en" sz="1185">
                <a:latin typeface="Nunito"/>
                <a:ea typeface="Nunito"/>
                <a:cs typeface="Nunito"/>
                <a:sym typeface="Nunito"/>
              </a:rPr>
              <a:t>(*</a:t>
            </a:r>
            <a:r>
              <a:rPr lang="en" sz="1185" i="1">
                <a:latin typeface="Nunito"/>
                <a:ea typeface="Nunito"/>
                <a:cs typeface="Nunito"/>
                <a:sym typeface="Nunito"/>
              </a:rPr>
              <a:t>clearance to proceed with revision of previous version of alcohol policy</a:t>
            </a:r>
            <a:r>
              <a:rPr lang="en" sz="1185">
                <a:latin typeface="Nunito"/>
                <a:ea typeface="Nunito"/>
                <a:cs typeface="Nunito"/>
                <a:sym typeface="Nunito"/>
              </a:rPr>
              <a:t>)</a:t>
            </a:r>
            <a:endParaRPr sz="1185">
              <a:latin typeface="Nunito"/>
              <a:ea typeface="Nunito"/>
              <a:cs typeface="Nunito"/>
              <a:sym typeface="Nunito"/>
            </a:endParaRPr>
          </a:p>
          <a:p>
            <a:pPr marL="457200" lvl="0" indent="0" algn="l" rtl="0">
              <a:spcBef>
                <a:spcPts val="0"/>
              </a:spcBef>
              <a:spcAft>
                <a:spcPts val="0"/>
              </a:spcAft>
              <a:buNone/>
            </a:pPr>
            <a:r>
              <a:rPr lang="en" sz="1185">
                <a:latin typeface="Nunito"/>
                <a:ea typeface="Nunito"/>
                <a:cs typeface="Nunito"/>
                <a:sym typeface="Nunito"/>
              </a:rPr>
              <a:t>(October 2025)</a:t>
            </a:r>
            <a:endParaRPr sz="1185">
              <a:latin typeface="Nunito"/>
              <a:ea typeface="Nunito"/>
              <a:cs typeface="Nunito"/>
              <a:sym typeface="Nunito"/>
            </a:endParaRPr>
          </a:p>
        </p:txBody>
      </p:sp>
      <p:pic>
        <p:nvPicPr>
          <p:cNvPr id="315" name="Google Shape;315;p24" title="viber_image_2026-01-27_11-50-40-462.jpg"/>
          <p:cNvPicPr preferRelativeResize="0"/>
          <p:nvPr/>
        </p:nvPicPr>
        <p:blipFill rotWithShape="1">
          <a:blip r:embed="rId3">
            <a:alphaModFix/>
          </a:blip>
          <a:srcRect l="6255" t="29200" r="8976" b="8217"/>
          <a:stretch/>
        </p:blipFill>
        <p:spPr>
          <a:xfrm>
            <a:off x="418350" y="313725"/>
            <a:ext cx="3860001" cy="2139150"/>
          </a:xfrm>
          <a:prstGeom prst="rect">
            <a:avLst/>
          </a:prstGeom>
          <a:noFill/>
          <a:ln>
            <a:noFill/>
          </a:ln>
        </p:spPr>
      </p:pic>
      <p:pic>
        <p:nvPicPr>
          <p:cNvPr id="316" name="Google Shape;316;p24" title="viber_image_2026-01-27_11-54-27-361.jpg"/>
          <p:cNvPicPr preferRelativeResize="0"/>
          <p:nvPr/>
        </p:nvPicPr>
        <p:blipFill>
          <a:blip r:embed="rId4">
            <a:alphaModFix/>
          </a:blip>
          <a:stretch>
            <a:fillRect/>
          </a:stretch>
        </p:blipFill>
        <p:spPr>
          <a:xfrm>
            <a:off x="466150" y="2662300"/>
            <a:ext cx="3860000" cy="21953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264150" y="273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D55F29"/>
                </a:solidFill>
              </a:rPr>
              <a:t>Policy Advancement</a:t>
            </a:r>
            <a:endParaRPr b="1">
              <a:solidFill>
                <a:srgbClr val="D55F29"/>
              </a:solidFill>
            </a:endParaRPr>
          </a:p>
        </p:txBody>
      </p:sp>
      <p:sp>
        <p:nvSpPr>
          <p:cNvPr id="322" name="Google Shape;322;p25"/>
          <p:cNvSpPr txBox="1"/>
          <p:nvPr/>
        </p:nvSpPr>
        <p:spPr>
          <a:xfrm>
            <a:off x="4324225" y="1269400"/>
            <a:ext cx="4326000" cy="32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dk2"/>
                </a:solidFill>
                <a:latin typeface="Nunito"/>
                <a:ea typeface="Nunito"/>
                <a:cs typeface="Nunito"/>
                <a:sym typeface="Nunito"/>
              </a:rPr>
              <a:t>National Policy on </a:t>
            </a:r>
            <a:endParaRPr sz="1700" b="1">
              <a:solidFill>
                <a:schemeClr val="dk2"/>
              </a:solidFill>
              <a:latin typeface="Nunito"/>
              <a:ea typeface="Nunito"/>
              <a:cs typeface="Nunito"/>
              <a:sym typeface="Nunito"/>
            </a:endParaRPr>
          </a:p>
          <a:p>
            <a:pPr marL="0" lvl="0" indent="0" algn="ctr" rtl="0">
              <a:spcBef>
                <a:spcPts val="0"/>
              </a:spcBef>
              <a:spcAft>
                <a:spcPts val="0"/>
              </a:spcAft>
              <a:buNone/>
            </a:pPr>
            <a:r>
              <a:rPr lang="en" sz="1700" b="1">
                <a:solidFill>
                  <a:schemeClr val="dk2"/>
                </a:solidFill>
                <a:latin typeface="Nunito"/>
                <a:ea typeface="Nunito"/>
                <a:cs typeface="Nunito"/>
                <a:sym typeface="Nunito"/>
              </a:rPr>
              <a:t>Violence and Injury Prevention </a:t>
            </a:r>
            <a:endParaRPr sz="1700" b="1">
              <a:solidFill>
                <a:schemeClr val="dk2"/>
              </a:solidFill>
              <a:latin typeface="Nunito"/>
              <a:ea typeface="Nunito"/>
              <a:cs typeface="Nunito"/>
              <a:sym typeface="Nunito"/>
            </a:endParaRPr>
          </a:p>
          <a:p>
            <a:pPr marL="0" marR="0" lvl="0" indent="0" algn="ctr" rtl="0">
              <a:spcBef>
                <a:spcPts val="0"/>
              </a:spcBef>
              <a:spcAft>
                <a:spcPts val="0"/>
              </a:spcAft>
              <a:buNone/>
            </a:pPr>
            <a:r>
              <a:rPr lang="en" sz="1500">
                <a:solidFill>
                  <a:schemeClr val="dk2"/>
                </a:solidFill>
                <a:latin typeface="Nunito"/>
                <a:ea typeface="Nunito"/>
                <a:cs typeface="Nunito"/>
                <a:sym typeface="Nunito"/>
              </a:rPr>
              <a:t>(Administrative Order 2025–0025)</a:t>
            </a:r>
            <a:endParaRPr sz="1500">
              <a:solidFill>
                <a:schemeClr val="dk2"/>
              </a:solidFill>
              <a:latin typeface="Nunito"/>
              <a:ea typeface="Nunito"/>
              <a:cs typeface="Nunito"/>
              <a:sym typeface="Nunito"/>
            </a:endParaRPr>
          </a:p>
          <a:p>
            <a:pPr marL="0" marR="0" lvl="0" indent="0" algn="ctr"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Shift the norm from drunk-driving to drink-driving</a:t>
            </a:r>
            <a:endParaRPr sz="1500">
              <a:solidFill>
                <a:schemeClr val="dk2"/>
              </a:solidFill>
              <a:latin typeface="Nunito"/>
              <a:ea typeface="Nunito"/>
              <a:cs typeface="Nunito"/>
              <a:sym typeface="Nunito"/>
            </a:endParaRPr>
          </a:p>
          <a:p>
            <a:pPr marL="457200" marR="0" lvl="0" indent="0" algn="l"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Implementation of Social and behavior change communication</a:t>
            </a:r>
            <a:endParaRPr sz="1500">
              <a:solidFill>
                <a:schemeClr val="dk2"/>
              </a:solidFill>
              <a:latin typeface="Nunito"/>
              <a:ea typeface="Nunito"/>
              <a:cs typeface="Nunito"/>
              <a:sym typeface="Nunito"/>
            </a:endParaRPr>
          </a:p>
          <a:p>
            <a:pPr marL="457200" marR="0" lvl="0" indent="0" algn="l"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Development of benefit package on cessation services</a:t>
            </a:r>
            <a:endParaRPr sz="1500">
              <a:solidFill>
                <a:schemeClr val="dk2"/>
              </a:solidFill>
              <a:latin typeface="Nunito"/>
              <a:ea typeface="Nunito"/>
              <a:cs typeface="Nunito"/>
              <a:sym typeface="Nunito"/>
            </a:endParaRPr>
          </a:p>
        </p:txBody>
      </p:sp>
      <p:sp>
        <p:nvSpPr>
          <p:cNvPr id="323" name="Google Shape;323;p25"/>
          <p:cNvSpPr txBox="1"/>
          <p:nvPr/>
        </p:nvSpPr>
        <p:spPr>
          <a:xfrm>
            <a:off x="313750" y="1055325"/>
            <a:ext cx="3699600" cy="3717300"/>
          </a:xfrm>
          <a:prstGeom prst="rect">
            <a:avLst/>
          </a:prstGeom>
          <a:solidFill>
            <a:srgbClr val="01616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324" name="Google Shape;324;p25" title="AO VIP.png"/>
          <p:cNvPicPr preferRelativeResize="0"/>
          <p:nvPr/>
        </p:nvPicPr>
        <p:blipFill>
          <a:blip r:embed="rId3">
            <a:alphaModFix/>
          </a:blip>
          <a:stretch>
            <a:fillRect/>
          </a:stretch>
        </p:blipFill>
        <p:spPr>
          <a:xfrm>
            <a:off x="419825" y="1269400"/>
            <a:ext cx="3470000" cy="3302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264150" y="273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D55F29"/>
                </a:solidFill>
              </a:rPr>
              <a:t>Policy Advancement</a:t>
            </a:r>
            <a:endParaRPr b="1">
              <a:solidFill>
                <a:srgbClr val="D55F29"/>
              </a:solidFill>
            </a:endParaRPr>
          </a:p>
        </p:txBody>
      </p:sp>
      <p:sp>
        <p:nvSpPr>
          <p:cNvPr id="330" name="Google Shape;330;p26"/>
          <p:cNvSpPr txBox="1"/>
          <p:nvPr/>
        </p:nvSpPr>
        <p:spPr>
          <a:xfrm>
            <a:off x="4305200" y="962550"/>
            <a:ext cx="4326000" cy="32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chemeClr val="dk2"/>
                </a:solidFill>
              </a:rPr>
              <a:t>National Strategic Framework </a:t>
            </a:r>
            <a:endParaRPr sz="1500" b="1">
              <a:solidFill>
                <a:schemeClr val="dk2"/>
              </a:solidFill>
            </a:endParaRPr>
          </a:p>
          <a:p>
            <a:pPr marL="0" lvl="0" indent="0" algn="ctr" rtl="0">
              <a:spcBef>
                <a:spcPts val="0"/>
              </a:spcBef>
              <a:spcAft>
                <a:spcPts val="0"/>
              </a:spcAft>
              <a:buNone/>
            </a:pPr>
            <a:r>
              <a:rPr lang="en" sz="1500" b="1">
                <a:solidFill>
                  <a:schemeClr val="dk2"/>
                </a:solidFill>
              </a:rPr>
              <a:t>to Address Alcohol-Related Harm</a:t>
            </a:r>
            <a:r>
              <a:rPr lang="en" sz="1700" b="1">
                <a:solidFill>
                  <a:schemeClr val="dk2"/>
                </a:solidFill>
                <a:latin typeface="Nunito"/>
                <a:ea typeface="Nunito"/>
                <a:cs typeface="Nunito"/>
                <a:sym typeface="Nunito"/>
              </a:rPr>
              <a:t> </a:t>
            </a:r>
            <a:endParaRPr sz="1700" b="1">
              <a:solidFill>
                <a:schemeClr val="dk2"/>
              </a:solidFill>
              <a:latin typeface="Nunito"/>
              <a:ea typeface="Nunito"/>
              <a:cs typeface="Nunito"/>
              <a:sym typeface="Nunito"/>
            </a:endParaRPr>
          </a:p>
          <a:p>
            <a:pPr marL="0" marR="0" lvl="0" indent="0" algn="ctr" rtl="0">
              <a:spcBef>
                <a:spcPts val="0"/>
              </a:spcBef>
              <a:spcAft>
                <a:spcPts val="0"/>
              </a:spcAft>
              <a:buNone/>
            </a:pPr>
            <a:r>
              <a:rPr lang="en" sz="1500">
                <a:solidFill>
                  <a:schemeClr val="dk2"/>
                </a:solidFill>
                <a:latin typeface="Nunito"/>
                <a:ea typeface="Nunito"/>
                <a:cs typeface="Nunito"/>
                <a:sym typeface="Nunito"/>
              </a:rPr>
              <a:t>(Draft under final review of the </a:t>
            </a:r>
            <a:endParaRPr sz="1500">
              <a:solidFill>
                <a:schemeClr val="dk2"/>
              </a:solidFill>
              <a:latin typeface="Nunito"/>
              <a:ea typeface="Nunito"/>
              <a:cs typeface="Nunito"/>
              <a:sym typeface="Nunito"/>
            </a:endParaRPr>
          </a:p>
          <a:p>
            <a:pPr marL="0" marR="0" lvl="0" indent="0" algn="ctr" rtl="0">
              <a:spcBef>
                <a:spcPts val="0"/>
              </a:spcBef>
              <a:spcAft>
                <a:spcPts val="0"/>
              </a:spcAft>
              <a:buNone/>
            </a:pPr>
            <a:r>
              <a:rPr lang="en" sz="1500">
                <a:solidFill>
                  <a:schemeClr val="dk2"/>
                </a:solidFill>
                <a:latin typeface="Nunito"/>
                <a:ea typeface="Nunito"/>
                <a:cs typeface="Nunito"/>
                <a:sym typeface="Nunito"/>
              </a:rPr>
              <a:t>Office of the Health Secretary)</a:t>
            </a:r>
            <a:endParaRPr sz="1500">
              <a:solidFill>
                <a:schemeClr val="dk2"/>
              </a:solidFill>
              <a:latin typeface="Nunito"/>
              <a:ea typeface="Nunito"/>
              <a:cs typeface="Nunito"/>
              <a:sym typeface="Nunito"/>
            </a:endParaRPr>
          </a:p>
          <a:p>
            <a:pPr marL="0" marR="0" lvl="0" indent="0" algn="ctr"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Emphasize on SBCC and Cessation Service</a:t>
            </a:r>
            <a:endParaRPr sz="1500">
              <a:solidFill>
                <a:schemeClr val="dk2"/>
              </a:solidFill>
              <a:latin typeface="Nunito"/>
              <a:ea typeface="Nunito"/>
              <a:cs typeface="Nunito"/>
              <a:sym typeface="Nunito"/>
            </a:endParaRPr>
          </a:p>
          <a:p>
            <a:pPr marL="914400" marR="0" lvl="1" indent="-304800" algn="just" rtl="0">
              <a:spcBef>
                <a:spcPts val="0"/>
              </a:spcBef>
              <a:spcAft>
                <a:spcPts val="0"/>
              </a:spcAft>
              <a:buClr>
                <a:schemeClr val="dk2"/>
              </a:buClr>
              <a:buSzPts val="1200"/>
              <a:buChar char="○"/>
            </a:pPr>
            <a:r>
              <a:rPr lang="en" sz="1200">
                <a:solidFill>
                  <a:schemeClr val="dk2"/>
                </a:solidFill>
                <a:latin typeface="Nunito"/>
                <a:ea typeface="Nunito"/>
                <a:cs typeface="Nunito"/>
                <a:sym typeface="Nunito"/>
              </a:rPr>
              <a:t>Cessation services integrated into existing and future service protocols of related health programs, including but not limited to prenatal and post-natal care, adolescent health, oral health, mental health, and non-communicable diseases, among others</a:t>
            </a:r>
            <a:endParaRPr sz="1200">
              <a:solidFill>
                <a:schemeClr val="dk2"/>
              </a:solidFill>
              <a:latin typeface="Nunito"/>
              <a:ea typeface="Nunito"/>
              <a:cs typeface="Nunito"/>
              <a:sym typeface="Nunito"/>
            </a:endParaRPr>
          </a:p>
          <a:p>
            <a:pPr marL="457200" marR="0" lvl="0" indent="0" algn="l"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Plan for SBCC includes issuance of a </a:t>
            </a:r>
            <a:r>
              <a:rPr lang="en" sz="1500">
                <a:solidFill>
                  <a:schemeClr val="dk2"/>
                </a:solidFill>
              </a:rPr>
              <a:t>Presidential Proclamation Declaring the Month of September of Every Year as “Alcohol Harms Awareness Month”</a:t>
            </a:r>
            <a:endParaRPr sz="1500">
              <a:solidFill>
                <a:schemeClr val="dk2"/>
              </a:solidFill>
            </a:endParaRPr>
          </a:p>
          <a:p>
            <a:pPr marL="457200" marR="0" lvl="0" indent="0" algn="just" rtl="0">
              <a:spcBef>
                <a:spcPts val="0"/>
              </a:spcBef>
              <a:spcAft>
                <a:spcPts val="0"/>
              </a:spcAft>
              <a:buNone/>
            </a:pPr>
            <a:endParaRPr sz="1500">
              <a:solidFill>
                <a:schemeClr val="dk2"/>
              </a:solidFill>
            </a:endParaRPr>
          </a:p>
        </p:txBody>
      </p:sp>
      <p:sp>
        <p:nvSpPr>
          <p:cNvPr id="331" name="Google Shape;331;p26"/>
          <p:cNvSpPr txBox="1"/>
          <p:nvPr/>
        </p:nvSpPr>
        <p:spPr>
          <a:xfrm>
            <a:off x="313750" y="1055325"/>
            <a:ext cx="3699600" cy="3382800"/>
          </a:xfrm>
          <a:prstGeom prst="rect">
            <a:avLst/>
          </a:prstGeom>
          <a:solidFill>
            <a:srgbClr val="01616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332" name="Google Shape;332;p26" title="DO Alcohol.png"/>
          <p:cNvPicPr preferRelativeResize="0"/>
          <p:nvPr/>
        </p:nvPicPr>
        <p:blipFill>
          <a:blip r:embed="rId3">
            <a:alphaModFix/>
          </a:blip>
          <a:stretch>
            <a:fillRect/>
          </a:stretch>
        </p:blipFill>
        <p:spPr>
          <a:xfrm>
            <a:off x="454475" y="1207825"/>
            <a:ext cx="3418150" cy="3063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7"/>
          <p:cNvSpPr txBox="1">
            <a:spLocks noGrp="1"/>
          </p:cNvSpPr>
          <p:nvPr>
            <p:ph type="title"/>
          </p:nvPr>
        </p:nvSpPr>
        <p:spPr>
          <a:xfrm>
            <a:off x="264150" y="273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D55F29"/>
                </a:solidFill>
              </a:rPr>
              <a:t>Policy Advancement</a:t>
            </a:r>
            <a:endParaRPr b="1">
              <a:solidFill>
                <a:srgbClr val="D55F29"/>
              </a:solidFill>
            </a:endParaRPr>
          </a:p>
        </p:txBody>
      </p:sp>
      <p:sp>
        <p:nvSpPr>
          <p:cNvPr id="338" name="Google Shape;338;p27"/>
          <p:cNvSpPr txBox="1"/>
          <p:nvPr/>
        </p:nvSpPr>
        <p:spPr>
          <a:xfrm>
            <a:off x="4333725" y="1314138"/>
            <a:ext cx="4326000" cy="32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chemeClr val="dk2"/>
                </a:solidFill>
              </a:rPr>
              <a:t>Template Local Ordinance </a:t>
            </a:r>
            <a:endParaRPr sz="1500" b="1">
              <a:solidFill>
                <a:schemeClr val="dk2"/>
              </a:solidFill>
            </a:endParaRPr>
          </a:p>
          <a:p>
            <a:pPr marL="0" lvl="0" indent="0" algn="ctr" rtl="0">
              <a:spcBef>
                <a:spcPts val="0"/>
              </a:spcBef>
              <a:spcAft>
                <a:spcPts val="0"/>
              </a:spcAft>
              <a:buNone/>
            </a:pPr>
            <a:r>
              <a:rPr lang="en" sz="1500" b="1">
                <a:solidFill>
                  <a:schemeClr val="dk2"/>
                </a:solidFill>
              </a:rPr>
              <a:t>on Alcohol Harms Prevention </a:t>
            </a:r>
            <a:endParaRPr sz="1700">
              <a:solidFill>
                <a:schemeClr val="dk2"/>
              </a:solidFill>
            </a:endParaRPr>
          </a:p>
          <a:p>
            <a:pPr marL="0" marR="0" lvl="0" indent="0" algn="ctr" rtl="0">
              <a:spcBef>
                <a:spcPts val="0"/>
              </a:spcBef>
              <a:spcAft>
                <a:spcPts val="0"/>
              </a:spcAft>
              <a:buNone/>
            </a:pPr>
            <a:endParaRPr sz="1500">
              <a:solidFill>
                <a:schemeClr val="dk2"/>
              </a:solidFill>
              <a:latin typeface="Nunito"/>
              <a:ea typeface="Nunito"/>
              <a:cs typeface="Nunito"/>
              <a:sym typeface="Nunito"/>
            </a:endParaRPr>
          </a:p>
          <a:p>
            <a:pPr marL="0" marR="0" lvl="0" indent="0" algn="ctr"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Calls local governments to develop and implement a localized social and behavioral change campaign to raise awareness on the harms of alcohol consumption</a:t>
            </a:r>
            <a:endParaRPr sz="1500">
              <a:solidFill>
                <a:schemeClr val="dk2"/>
              </a:solidFill>
              <a:latin typeface="Nunito"/>
              <a:ea typeface="Nunito"/>
              <a:cs typeface="Nunito"/>
              <a:sym typeface="Nunito"/>
            </a:endParaRPr>
          </a:p>
          <a:p>
            <a:pPr marL="0" marR="0" lvl="0" indent="0" algn="l" rtl="0">
              <a:spcBef>
                <a:spcPts val="0"/>
              </a:spcBef>
              <a:spcAft>
                <a:spcPts val="0"/>
              </a:spcAft>
              <a:buNone/>
            </a:pPr>
            <a:endParaRPr sz="1500">
              <a:solidFill>
                <a:schemeClr val="dk2"/>
              </a:solidFill>
              <a:latin typeface="Nunito"/>
              <a:ea typeface="Nunito"/>
              <a:cs typeface="Nunito"/>
              <a:sym typeface="Nunito"/>
            </a:endParaRPr>
          </a:p>
          <a:p>
            <a:pPr marL="457200" marR="0" lvl="0" indent="-323850" algn="l" rtl="0">
              <a:spcBef>
                <a:spcPts val="0"/>
              </a:spcBef>
              <a:spcAft>
                <a:spcPts val="0"/>
              </a:spcAft>
              <a:buClr>
                <a:schemeClr val="dk2"/>
              </a:buClr>
              <a:buSzPts val="1500"/>
              <a:buFont typeface="Nunito"/>
              <a:buChar char="●"/>
            </a:pPr>
            <a:r>
              <a:rPr lang="en" sz="1500">
                <a:solidFill>
                  <a:schemeClr val="dk2"/>
                </a:solidFill>
                <a:latin typeface="Nunito"/>
                <a:ea typeface="Nunito"/>
                <a:cs typeface="Nunito"/>
                <a:sym typeface="Nunito"/>
              </a:rPr>
              <a:t>Promotes the implementation of an Alcohol Use Screening, Brief Intervention, Referral to Treatment, and Cessation Program</a:t>
            </a:r>
            <a:endParaRPr sz="1500">
              <a:solidFill>
                <a:schemeClr val="dk2"/>
              </a:solidFill>
              <a:latin typeface="Nunito"/>
              <a:ea typeface="Nunito"/>
              <a:cs typeface="Nunito"/>
              <a:sym typeface="Nunito"/>
            </a:endParaRPr>
          </a:p>
          <a:p>
            <a:pPr marL="457200" marR="0" lvl="0" indent="0" algn="just" rtl="0">
              <a:spcBef>
                <a:spcPts val="0"/>
              </a:spcBef>
              <a:spcAft>
                <a:spcPts val="0"/>
              </a:spcAft>
              <a:buNone/>
            </a:pPr>
            <a:endParaRPr sz="1500">
              <a:solidFill>
                <a:schemeClr val="dk2"/>
              </a:solidFill>
            </a:endParaRPr>
          </a:p>
        </p:txBody>
      </p:sp>
      <p:sp>
        <p:nvSpPr>
          <p:cNvPr id="339" name="Google Shape;339;p27"/>
          <p:cNvSpPr txBox="1"/>
          <p:nvPr/>
        </p:nvSpPr>
        <p:spPr>
          <a:xfrm>
            <a:off x="313749" y="1055325"/>
            <a:ext cx="3911117" cy="3880742"/>
          </a:xfrm>
          <a:prstGeom prst="rect">
            <a:avLst/>
          </a:prstGeom>
          <a:solidFill>
            <a:srgbClr val="01616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340" name="Google Shape;340;p27" title="template ordinance.png"/>
          <p:cNvPicPr preferRelativeResize="0"/>
          <p:nvPr/>
        </p:nvPicPr>
        <p:blipFill>
          <a:blip r:embed="rId3">
            <a:alphaModFix/>
          </a:blip>
          <a:stretch>
            <a:fillRect/>
          </a:stretch>
        </p:blipFill>
        <p:spPr>
          <a:xfrm>
            <a:off x="419507" y="1222762"/>
            <a:ext cx="3699600" cy="35458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8"/>
          <p:cNvSpPr/>
          <p:nvPr/>
        </p:nvSpPr>
        <p:spPr>
          <a:xfrm rot="10800000">
            <a:off x="410025" y="300"/>
            <a:ext cx="4328700" cy="5143200"/>
          </a:xfrm>
          <a:prstGeom prst="roundRect">
            <a:avLst>
              <a:gd name="adj" fmla="val 9264"/>
            </a:avLst>
          </a:prstGeom>
          <a:solidFill>
            <a:srgbClr val="0161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6" name="Google Shape;346;p28"/>
          <p:cNvSpPr/>
          <p:nvPr/>
        </p:nvSpPr>
        <p:spPr>
          <a:xfrm>
            <a:off x="0" y="0"/>
            <a:ext cx="917400" cy="5143500"/>
          </a:xfrm>
          <a:prstGeom prst="rect">
            <a:avLst/>
          </a:prstGeom>
          <a:solidFill>
            <a:srgbClr val="0161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7" name="Google Shape;347;p28"/>
          <p:cNvSpPr txBox="1"/>
          <p:nvPr/>
        </p:nvSpPr>
        <p:spPr>
          <a:xfrm>
            <a:off x="287555" y="1260575"/>
            <a:ext cx="3337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chemeClr val="lt1"/>
                </a:solidFill>
                <a:latin typeface="Nunito"/>
                <a:ea typeface="Nunito"/>
                <a:cs typeface="Nunito"/>
                <a:sym typeface="Nunito"/>
              </a:rPr>
              <a:t>Thank you!</a:t>
            </a:r>
            <a:endParaRPr sz="4800" b="1">
              <a:solidFill>
                <a:schemeClr val="lt1"/>
              </a:solidFill>
              <a:latin typeface="Nunito"/>
              <a:ea typeface="Nunito"/>
              <a:cs typeface="Nunito"/>
              <a:sym typeface="Nunito"/>
            </a:endParaRPr>
          </a:p>
        </p:txBody>
      </p:sp>
      <p:sp>
        <p:nvSpPr>
          <p:cNvPr id="348" name="Google Shape;348;p28"/>
          <p:cNvSpPr txBox="1"/>
          <p:nvPr/>
        </p:nvSpPr>
        <p:spPr>
          <a:xfrm>
            <a:off x="258275" y="2232775"/>
            <a:ext cx="4026300" cy="771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156082"/>
              </a:buClr>
              <a:buSzPts val="1600"/>
              <a:buFont typeface="Nunito"/>
              <a:buNone/>
            </a:pPr>
            <a:r>
              <a:rPr lang="en" sz="1100" b="1">
                <a:solidFill>
                  <a:schemeClr val="lt1"/>
                </a:solidFill>
                <a:latin typeface="Nunito"/>
                <a:ea typeface="Nunito"/>
                <a:cs typeface="Nunito"/>
                <a:sym typeface="Nunito"/>
              </a:rPr>
              <a:t>ANDREA MARGRETH S. ORA-CORACHEA, MDE, MPH, RN</a:t>
            </a:r>
            <a:endParaRPr sz="9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156082"/>
              </a:buClr>
              <a:buSzPts val="1600"/>
              <a:buFont typeface="Nunito"/>
              <a:buNone/>
            </a:pPr>
            <a:r>
              <a:rPr lang="en" sz="1000">
                <a:solidFill>
                  <a:schemeClr val="lt1"/>
                </a:solidFill>
                <a:latin typeface="Nunito"/>
                <a:ea typeface="Nunito"/>
                <a:cs typeface="Nunito"/>
                <a:sym typeface="Nunito"/>
              </a:rPr>
              <a:t>Chief, Policy, Planning, Standard and Research</a:t>
            </a:r>
            <a:endParaRPr sz="1000">
              <a:solidFill>
                <a:schemeClr val="lt1"/>
              </a:solidFill>
              <a:latin typeface="Nunito"/>
              <a:ea typeface="Nunito"/>
              <a:cs typeface="Nunito"/>
              <a:sym typeface="Nunito"/>
            </a:endParaRPr>
          </a:p>
          <a:p>
            <a:pPr marL="0" marR="0" lvl="0" indent="0" algn="l" rtl="0">
              <a:lnSpc>
                <a:spcPct val="115000"/>
              </a:lnSpc>
              <a:spcBef>
                <a:spcPts val="0"/>
              </a:spcBef>
              <a:spcAft>
                <a:spcPts val="0"/>
              </a:spcAft>
              <a:buClr>
                <a:srgbClr val="156082"/>
              </a:buClr>
              <a:buSzPts val="1600"/>
              <a:buFont typeface="Nunito"/>
              <a:buNone/>
            </a:pPr>
            <a:r>
              <a:rPr lang="en" sz="1000">
                <a:solidFill>
                  <a:schemeClr val="lt1"/>
                </a:solidFill>
                <a:latin typeface="Nunito"/>
                <a:ea typeface="Nunito"/>
                <a:cs typeface="Nunito"/>
                <a:sym typeface="Nunito"/>
              </a:rPr>
              <a:t>Health Promotion Bureau</a:t>
            </a:r>
            <a:endParaRPr sz="1000">
              <a:solidFill>
                <a:schemeClr val="lt1"/>
              </a:solidFill>
              <a:latin typeface="Nunito"/>
              <a:ea typeface="Nunito"/>
              <a:cs typeface="Nunito"/>
              <a:sym typeface="Nunito"/>
            </a:endParaRPr>
          </a:p>
          <a:p>
            <a:pPr marL="0" marR="0" lvl="0" indent="0" algn="l" rtl="0">
              <a:lnSpc>
                <a:spcPct val="115000"/>
              </a:lnSpc>
              <a:spcBef>
                <a:spcPts val="0"/>
              </a:spcBef>
              <a:spcAft>
                <a:spcPts val="0"/>
              </a:spcAft>
              <a:buClr>
                <a:srgbClr val="156082"/>
              </a:buClr>
              <a:buSzPts val="1600"/>
              <a:buFont typeface="Nunito"/>
              <a:buNone/>
            </a:pPr>
            <a:r>
              <a:rPr lang="en" sz="1000" b="0" i="0" u="none" strike="noStrike" cap="none">
                <a:solidFill>
                  <a:schemeClr val="lt1"/>
                </a:solidFill>
                <a:latin typeface="Nunito"/>
                <a:ea typeface="Nunito"/>
                <a:cs typeface="Nunito"/>
                <a:sym typeface="Nunito"/>
              </a:rPr>
              <a:t>Department of Health - Philippines</a:t>
            </a:r>
            <a:endParaRPr sz="1000">
              <a:solidFill>
                <a:schemeClr val="lt1"/>
              </a:solidFill>
              <a:latin typeface="Nunito"/>
              <a:ea typeface="Nunito"/>
              <a:cs typeface="Nunito"/>
              <a:sym typeface="Nunito"/>
            </a:endParaRPr>
          </a:p>
        </p:txBody>
      </p:sp>
      <p:sp>
        <p:nvSpPr>
          <p:cNvPr id="349" name="Google Shape;349;p28"/>
          <p:cNvSpPr txBox="1"/>
          <p:nvPr/>
        </p:nvSpPr>
        <p:spPr>
          <a:xfrm>
            <a:off x="258275" y="3467675"/>
            <a:ext cx="4026300" cy="247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156082"/>
              </a:buClr>
              <a:buSzPts val="1600"/>
              <a:buFont typeface="Nunito"/>
              <a:buNone/>
            </a:pPr>
            <a:r>
              <a:rPr lang="en" sz="1000">
                <a:solidFill>
                  <a:srgbClr val="B6D7A8"/>
                </a:solidFill>
                <a:latin typeface="Nunito"/>
                <a:ea typeface="Nunito"/>
                <a:cs typeface="Nunito"/>
                <a:sym typeface="Nunito"/>
              </a:rPr>
              <a:t>For questions or clarifications: </a:t>
            </a:r>
            <a:endParaRPr sz="1000">
              <a:solidFill>
                <a:srgbClr val="B6D7A8"/>
              </a:solidFill>
              <a:latin typeface="Nunito"/>
              <a:ea typeface="Nunito"/>
              <a:cs typeface="Nunito"/>
              <a:sym typeface="Nunito"/>
            </a:endParaRPr>
          </a:p>
        </p:txBody>
      </p:sp>
      <p:sp>
        <p:nvSpPr>
          <p:cNvPr id="350" name="Google Shape;350;p28"/>
          <p:cNvSpPr txBox="1"/>
          <p:nvPr/>
        </p:nvSpPr>
        <p:spPr>
          <a:xfrm>
            <a:off x="673524" y="3775265"/>
            <a:ext cx="2215500" cy="372600"/>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None/>
            </a:pPr>
            <a:r>
              <a:rPr lang="en" sz="1210" i="0" strike="noStrike" cap="none">
                <a:solidFill>
                  <a:srgbClr val="B6D7A8"/>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acorachea@doh.gov.p</a:t>
            </a:r>
            <a:r>
              <a:rPr lang="en" sz="1210" i="0" strike="noStrike" cap="none">
                <a:solidFill>
                  <a:srgbClr val="B6D7A8"/>
                </a:solidFill>
                <a:latin typeface="Nunito"/>
                <a:ea typeface="Nunito"/>
                <a:cs typeface="Nunito"/>
                <a:sym typeface="Nunito"/>
              </a:rPr>
              <a:t>h</a:t>
            </a:r>
            <a:endParaRPr sz="1210" i="0" strike="noStrike" cap="none">
              <a:solidFill>
                <a:srgbClr val="B6D7A8"/>
              </a:solidFill>
              <a:latin typeface="Nunito"/>
              <a:ea typeface="Nunito"/>
              <a:cs typeface="Nunito"/>
              <a:sym typeface="Nunito"/>
            </a:endParaRPr>
          </a:p>
          <a:p>
            <a:pPr marL="0" marR="0" lvl="1" indent="0" algn="l" rtl="0">
              <a:lnSpc>
                <a:spcPct val="100000"/>
              </a:lnSpc>
              <a:spcBef>
                <a:spcPts val="0"/>
              </a:spcBef>
              <a:spcAft>
                <a:spcPts val="0"/>
              </a:spcAft>
              <a:buNone/>
            </a:pPr>
            <a:r>
              <a:rPr lang="en" sz="1210" i="0" u="none" strike="noStrike" cap="none">
                <a:solidFill>
                  <a:srgbClr val="B6D7A8"/>
                </a:solidFill>
                <a:latin typeface="Nunito"/>
                <a:ea typeface="Nunito"/>
                <a:cs typeface="Nunito"/>
                <a:sym typeface="Nunito"/>
              </a:rPr>
              <a:t>corachea.andrea@gmail.com</a:t>
            </a:r>
            <a:endParaRPr sz="1210" i="0" u="none" strike="noStrike" cap="none">
              <a:solidFill>
                <a:srgbClr val="B6D7A8"/>
              </a:solidFill>
              <a:latin typeface="Nunito"/>
              <a:ea typeface="Nunito"/>
              <a:cs typeface="Nunito"/>
              <a:sym typeface="Nunito"/>
            </a:endParaRPr>
          </a:p>
        </p:txBody>
      </p:sp>
      <p:sp>
        <p:nvSpPr>
          <p:cNvPr id="351" name="Google Shape;351;p28"/>
          <p:cNvSpPr txBox="1"/>
          <p:nvPr/>
        </p:nvSpPr>
        <p:spPr>
          <a:xfrm>
            <a:off x="673522" y="4308400"/>
            <a:ext cx="2000700" cy="184800"/>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 sz="1200">
                <a:solidFill>
                  <a:srgbClr val="B6D7A8"/>
                </a:solidFill>
                <a:latin typeface="Nunito"/>
                <a:ea typeface="Nunito"/>
                <a:cs typeface="Nunito"/>
                <a:sym typeface="Nunito"/>
              </a:rPr>
              <a:t>+63 977 853 9871</a:t>
            </a:r>
            <a:endParaRPr sz="1200">
              <a:solidFill>
                <a:srgbClr val="B6D7A8"/>
              </a:solidFill>
              <a:latin typeface="Nunito"/>
              <a:ea typeface="Nunito"/>
              <a:cs typeface="Nunito"/>
              <a:sym typeface="Nunito"/>
            </a:endParaRPr>
          </a:p>
        </p:txBody>
      </p:sp>
      <p:sp>
        <p:nvSpPr>
          <p:cNvPr id="352" name="Google Shape;352;p28"/>
          <p:cNvSpPr/>
          <p:nvPr/>
        </p:nvSpPr>
        <p:spPr>
          <a:xfrm>
            <a:off x="334800" y="3862725"/>
            <a:ext cx="2478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3" name="Google Shape;353;p28"/>
          <p:cNvSpPr/>
          <p:nvPr/>
        </p:nvSpPr>
        <p:spPr>
          <a:xfrm>
            <a:off x="334800" y="4276900"/>
            <a:ext cx="2478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4" name="Google Shape;354;p28"/>
          <p:cNvSpPr txBox="1"/>
          <p:nvPr/>
        </p:nvSpPr>
        <p:spPr>
          <a:xfrm>
            <a:off x="673530" y="4685225"/>
            <a:ext cx="1298100" cy="184800"/>
          </a:xfrm>
          <a:prstGeom prst="rect">
            <a:avLst/>
          </a:prstGeom>
          <a:noFill/>
          <a:ln>
            <a:noFill/>
          </a:ln>
        </p:spPr>
        <p:txBody>
          <a:bodyPr spcFirstLastPara="1" wrap="square" lIns="0" tIns="0" rIns="0" bIns="0" anchor="t" anchorCtr="0">
            <a:spAutoFit/>
          </a:bodyPr>
          <a:lstStyle/>
          <a:p>
            <a:pPr marL="0" marR="0" lvl="1" indent="0" algn="l" rtl="0">
              <a:lnSpc>
                <a:spcPct val="140000"/>
              </a:lnSpc>
              <a:spcBef>
                <a:spcPts val="0"/>
              </a:spcBef>
              <a:spcAft>
                <a:spcPts val="0"/>
              </a:spcAft>
              <a:buNone/>
            </a:pPr>
            <a:r>
              <a:rPr lang="en" sz="1200" i="0" u="none" strike="noStrike" cap="none">
                <a:solidFill>
                  <a:srgbClr val="B6D7A8"/>
                </a:solidFill>
                <a:latin typeface="Nunito"/>
                <a:ea typeface="Nunito"/>
                <a:cs typeface="Nunito"/>
                <a:sym typeface="Nunito"/>
              </a:rPr>
              <a:t>www.doh.gov.ph</a:t>
            </a:r>
            <a:endParaRPr sz="1200" i="0" u="none" strike="noStrike" cap="none">
              <a:solidFill>
                <a:srgbClr val="B6D7A8"/>
              </a:solidFill>
              <a:latin typeface="Nunito"/>
              <a:ea typeface="Nunito"/>
              <a:cs typeface="Nunito"/>
              <a:sym typeface="Nunito"/>
            </a:endParaRPr>
          </a:p>
        </p:txBody>
      </p:sp>
      <p:sp>
        <p:nvSpPr>
          <p:cNvPr id="355" name="Google Shape;355;p28"/>
          <p:cNvSpPr/>
          <p:nvPr/>
        </p:nvSpPr>
        <p:spPr>
          <a:xfrm>
            <a:off x="334800" y="4653725"/>
            <a:ext cx="2478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56" name="Google Shape;356;p28" title="At.png"/>
          <p:cNvPicPr preferRelativeResize="0"/>
          <p:nvPr/>
        </p:nvPicPr>
        <p:blipFill>
          <a:blip r:embed="rId4">
            <a:alphaModFix/>
          </a:blip>
          <a:stretch>
            <a:fillRect/>
          </a:stretch>
        </p:blipFill>
        <p:spPr>
          <a:xfrm>
            <a:off x="349850" y="3884712"/>
            <a:ext cx="208174" cy="203901"/>
          </a:xfrm>
          <a:prstGeom prst="rect">
            <a:avLst/>
          </a:prstGeom>
          <a:noFill/>
          <a:ln>
            <a:noFill/>
          </a:ln>
        </p:spPr>
      </p:pic>
      <p:pic>
        <p:nvPicPr>
          <p:cNvPr id="357" name="Google Shape;357;p28" title="Web.png"/>
          <p:cNvPicPr preferRelativeResize="0"/>
          <p:nvPr/>
        </p:nvPicPr>
        <p:blipFill>
          <a:blip r:embed="rId5">
            <a:alphaModFix/>
          </a:blip>
          <a:stretch>
            <a:fillRect/>
          </a:stretch>
        </p:blipFill>
        <p:spPr>
          <a:xfrm>
            <a:off x="354613" y="4677454"/>
            <a:ext cx="208176" cy="199268"/>
          </a:xfrm>
          <a:prstGeom prst="rect">
            <a:avLst/>
          </a:prstGeom>
          <a:noFill/>
          <a:ln>
            <a:noFill/>
          </a:ln>
        </p:spPr>
      </p:pic>
      <p:pic>
        <p:nvPicPr>
          <p:cNvPr id="358" name="Google Shape;358;p28" title="Phone.png"/>
          <p:cNvPicPr preferRelativeResize="0"/>
          <p:nvPr/>
        </p:nvPicPr>
        <p:blipFill>
          <a:blip r:embed="rId6">
            <a:alphaModFix/>
          </a:blip>
          <a:stretch>
            <a:fillRect/>
          </a:stretch>
        </p:blipFill>
        <p:spPr>
          <a:xfrm>
            <a:off x="370310" y="4301164"/>
            <a:ext cx="184090" cy="203925"/>
          </a:xfrm>
          <a:prstGeom prst="rect">
            <a:avLst/>
          </a:prstGeom>
          <a:noFill/>
          <a:ln>
            <a:noFill/>
          </a:ln>
        </p:spPr>
      </p:pic>
      <p:sp>
        <p:nvSpPr>
          <p:cNvPr id="359" name="Google Shape;359;p28"/>
          <p:cNvSpPr txBox="1"/>
          <p:nvPr/>
        </p:nvSpPr>
        <p:spPr>
          <a:xfrm>
            <a:off x="5117700" y="3391475"/>
            <a:ext cx="4026300" cy="247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156082"/>
              </a:buClr>
              <a:buSzPts val="1600"/>
              <a:buFont typeface="Nunito"/>
              <a:buNone/>
            </a:pPr>
            <a:r>
              <a:rPr lang="en" sz="1000" b="1">
                <a:solidFill>
                  <a:srgbClr val="016160"/>
                </a:solidFill>
                <a:latin typeface="Nunito"/>
                <a:ea typeface="Nunito"/>
                <a:cs typeface="Nunito"/>
                <a:sym typeface="Nunito"/>
              </a:rPr>
              <a:t>Special thanks to:</a:t>
            </a:r>
            <a:endParaRPr sz="1000" b="1">
              <a:solidFill>
                <a:srgbClr val="016160"/>
              </a:solidFill>
              <a:latin typeface="Nunito"/>
              <a:ea typeface="Nunito"/>
              <a:cs typeface="Nunito"/>
              <a:sym typeface="Nunito"/>
            </a:endParaRPr>
          </a:p>
        </p:txBody>
      </p:sp>
      <p:pic>
        <p:nvPicPr>
          <p:cNvPr id="360" name="Google Shape;360;p28" title="images (8).png"/>
          <p:cNvPicPr preferRelativeResize="0"/>
          <p:nvPr/>
        </p:nvPicPr>
        <p:blipFill>
          <a:blip r:embed="rId7">
            <a:alphaModFix/>
          </a:blip>
          <a:stretch>
            <a:fillRect/>
          </a:stretch>
        </p:blipFill>
        <p:spPr>
          <a:xfrm>
            <a:off x="5208200" y="3796313"/>
            <a:ext cx="2542500" cy="330525"/>
          </a:xfrm>
          <a:prstGeom prst="rect">
            <a:avLst/>
          </a:prstGeom>
          <a:noFill/>
          <a:ln>
            <a:noFill/>
          </a:ln>
        </p:spPr>
      </p:pic>
      <p:pic>
        <p:nvPicPr>
          <p:cNvPr id="361" name="Google Shape;361;p28"/>
          <p:cNvPicPr preferRelativeResize="0"/>
          <p:nvPr/>
        </p:nvPicPr>
        <p:blipFill rotWithShape="1">
          <a:blip r:embed="rId8">
            <a:alphaModFix/>
          </a:blip>
          <a:srcRect/>
          <a:stretch/>
        </p:blipFill>
        <p:spPr>
          <a:xfrm>
            <a:off x="5141884" y="4157014"/>
            <a:ext cx="1108133" cy="487575"/>
          </a:xfrm>
          <a:prstGeom prst="rect">
            <a:avLst/>
          </a:prstGeom>
          <a:noFill/>
          <a:ln>
            <a:noFill/>
          </a:ln>
        </p:spPr>
      </p:pic>
      <p:pic>
        <p:nvPicPr>
          <p:cNvPr id="362" name="Google Shape;362;p28" descr="Vanderbilt University School of Medicine’s cover photo"/>
          <p:cNvPicPr preferRelativeResize="0"/>
          <p:nvPr/>
        </p:nvPicPr>
        <p:blipFill rotWithShape="1">
          <a:blip r:embed="rId9">
            <a:alphaModFix/>
          </a:blip>
          <a:srcRect l="29123" t="23892" r="28105" b="25901"/>
          <a:stretch/>
        </p:blipFill>
        <p:spPr>
          <a:xfrm>
            <a:off x="6402717" y="4231613"/>
            <a:ext cx="1129269" cy="331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title="Points scored"/>
          <p:cNvPicPr preferRelativeResize="0"/>
          <p:nvPr/>
        </p:nvPicPr>
        <p:blipFill rotWithShape="1">
          <a:blip r:embed="rId3">
            <a:alphaModFix/>
          </a:blip>
          <a:srcRect l="22010" t="4942" r="22010" b="4870"/>
          <a:stretch/>
        </p:blipFill>
        <p:spPr>
          <a:xfrm>
            <a:off x="1850900" y="1765300"/>
            <a:ext cx="2180100" cy="2171700"/>
          </a:xfrm>
          <a:prstGeom prst="ellipse">
            <a:avLst/>
          </a:prstGeom>
          <a:noFill/>
          <a:ln>
            <a:noFill/>
          </a:ln>
        </p:spPr>
      </p:pic>
      <p:sp>
        <p:nvSpPr>
          <p:cNvPr id="64" name="Google Shape;64;p14"/>
          <p:cNvSpPr txBox="1"/>
          <p:nvPr/>
        </p:nvSpPr>
        <p:spPr>
          <a:xfrm>
            <a:off x="2232600" y="2480735"/>
            <a:ext cx="1416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600">
                <a:solidFill>
                  <a:srgbClr val="134F5C"/>
                </a:solidFill>
                <a:latin typeface="Nunito Black"/>
                <a:ea typeface="Nunito Black"/>
                <a:cs typeface="Nunito Black"/>
                <a:sym typeface="Nunito Black"/>
              </a:rPr>
              <a:t>56.3</a:t>
            </a:r>
            <a:r>
              <a:rPr lang="en" sz="3600" baseline="30000">
                <a:solidFill>
                  <a:srgbClr val="134F5C"/>
                </a:solidFill>
                <a:latin typeface="Nunito Black"/>
                <a:ea typeface="Nunito Black"/>
                <a:cs typeface="Nunito Black"/>
                <a:sym typeface="Nunito Black"/>
              </a:rPr>
              <a:t>%</a:t>
            </a:r>
            <a:endParaRPr sz="1900" baseline="30000">
              <a:solidFill>
                <a:schemeClr val="dk2"/>
              </a:solidFill>
            </a:endParaRPr>
          </a:p>
        </p:txBody>
      </p:sp>
      <p:pic>
        <p:nvPicPr>
          <p:cNvPr id="65" name="Google Shape;65;p14" title="Points scored"/>
          <p:cNvPicPr preferRelativeResize="0"/>
          <p:nvPr/>
        </p:nvPicPr>
        <p:blipFill rotWithShape="1">
          <a:blip r:embed="rId4">
            <a:alphaModFix/>
          </a:blip>
          <a:srcRect l="22325" t="4946" r="21692" b="3620"/>
          <a:stretch/>
        </p:blipFill>
        <p:spPr>
          <a:xfrm>
            <a:off x="5125450" y="1765300"/>
            <a:ext cx="2180100" cy="2201700"/>
          </a:xfrm>
          <a:prstGeom prst="ellipse">
            <a:avLst/>
          </a:prstGeom>
          <a:noFill/>
          <a:ln>
            <a:noFill/>
          </a:ln>
        </p:spPr>
      </p:pic>
      <p:sp>
        <p:nvSpPr>
          <p:cNvPr id="66" name="Google Shape;66;p14"/>
          <p:cNvSpPr txBox="1"/>
          <p:nvPr/>
        </p:nvSpPr>
        <p:spPr>
          <a:xfrm>
            <a:off x="5494900" y="2480735"/>
            <a:ext cx="1416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rgbClr val="5B0F00"/>
                </a:solidFill>
                <a:latin typeface="Nunito Black"/>
                <a:ea typeface="Nunito Black"/>
                <a:cs typeface="Nunito Black"/>
                <a:sym typeface="Nunito Black"/>
              </a:rPr>
              <a:t>36.1</a:t>
            </a:r>
            <a:r>
              <a:rPr lang="en" sz="3600" baseline="30000">
                <a:solidFill>
                  <a:srgbClr val="5B0F00"/>
                </a:solidFill>
                <a:latin typeface="Nunito Black"/>
                <a:ea typeface="Nunito Black"/>
                <a:cs typeface="Nunito Black"/>
                <a:sym typeface="Nunito Black"/>
              </a:rPr>
              <a:t>%</a:t>
            </a:r>
            <a:endParaRPr sz="1900" baseline="30000">
              <a:solidFill>
                <a:srgbClr val="5B0F00"/>
              </a:solidFill>
            </a:endParaRPr>
          </a:p>
        </p:txBody>
      </p:sp>
      <p:sp>
        <p:nvSpPr>
          <p:cNvPr id="67" name="Google Shape;67;p14"/>
          <p:cNvSpPr txBox="1"/>
          <p:nvPr/>
        </p:nvSpPr>
        <p:spPr>
          <a:xfrm>
            <a:off x="1570525" y="409375"/>
            <a:ext cx="6003000" cy="14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134F5C"/>
                </a:solidFill>
                <a:latin typeface="Nunito ExtraBold"/>
                <a:ea typeface="Nunito ExtraBold"/>
                <a:cs typeface="Nunito ExtraBold"/>
                <a:sym typeface="Nunito ExtraBold"/>
              </a:rPr>
              <a:t>Every</a:t>
            </a:r>
            <a:r>
              <a:rPr lang="en" sz="3200">
                <a:solidFill>
                  <a:srgbClr val="134F5C"/>
                </a:solidFill>
                <a:latin typeface="Nunito Black"/>
                <a:ea typeface="Nunito Black"/>
                <a:cs typeface="Nunito Black"/>
                <a:sym typeface="Nunito Black"/>
              </a:rPr>
              <a:t> 20 MINUTES</a:t>
            </a:r>
            <a:r>
              <a:rPr lang="en" sz="3200">
                <a:solidFill>
                  <a:srgbClr val="134F5C"/>
                </a:solidFill>
                <a:latin typeface="Nunito ExtraBold"/>
                <a:ea typeface="Nunito ExtraBold"/>
                <a:cs typeface="Nunito ExtraBold"/>
                <a:sym typeface="Nunito ExtraBold"/>
              </a:rPr>
              <a:t>,</a:t>
            </a:r>
            <a:endParaRPr sz="1500">
              <a:solidFill>
                <a:srgbClr val="134F5C"/>
              </a:solidFill>
              <a:latin typeface="Nunito"/>
              <a:ea typeface="Nunito"/>
              <a:cs typeface="Nunito"/>
              <a:sym typeface="Nunito"/>
            </a:endParaRPr>
          </a:p>
          <a:p>
            <a:pPr marL="0" lvl="0" indent="0" algn="ctr" rtl="0">
              <a:spcBef>
                <a:spcPts val="0"/>
              </a:spcBef>
              <a:spcAft>
                <a:spcPts val="0"/>
              </a:spcAft>
              <a:buNone/>
            </a:pPr>
            <a:r>
              <a:rPr lang="en" sz="1600">
                <a:solidFill>
                  <a:srgbClr val="134F5C"/>
                </a:solidFill>
                <a:latin typeface="Nunito"/>
                <a:ea typeface="Nunito"/>
                <a:cs typeface="Nunito"/>
                <a:sym typeface="Nunito"/>
              </a:rPr>
              <a:t>a Filipino dies from alcohol-attributable causes, including cancers, liver diseases, and cardiovascular diseases.</a:t>
            </a:r>
            <a:endParaRPr sz="1600">
              <a:solidFill>
                <a:srgbClr val="134F5C"/>
              </a:solidFill>
              <a:latin typeface="Nunito"/>
              <a:ea typeface="Nunito"/>
              <a:cs typeface="Nunito"/>
              <a:sym typeface="Nunito"/>
            </a:endParaRPr>
          </a:p>
        </p:txBody>
      </p:sp>
      <p:sp>
        <p:nvSpPr>
          <p:cNvPr id="68" name="Google Shape;68;p14"/>
          <p:cNvSpPr txBox="1"/>
          <p:nvPr/>
        </p:nvSpPr>
        <p:spPr>
          <a:xfrm>
            <a:off x="1925950" y="3967078"/>
            <a:ext cx="2029800" cy="50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134F5C"/>
                </a:solidFill>
                <a:latin typeface="Nunito ExtraBold"/>
                <a:ea typeface="Nunito ExtraBold"/>
                <a:cs typeface="Nunito ExtraBold"/>
                <a:sym typeface="Nunito ExtraBold"/>
              </a:rPr>
              <a:t>Filipino adults consume alcohol</a:t>
            </a:r>
            <a:endParaRPr>
              <a:solidFill>
                <a:srgbClr val="134F5C"/>
              </a:solidFill>
              <a:latin typeface="Nunito ExtraBold"/>
              <a:ea typeface="Nunito ExtraBold"/>
              <a:cs typeface="Nunito ExtraBold"/>
              <a:sym typeface="Nunito ExtraBold"/>
            </a:endParaRPr>
          </a:p>
        </p:txBody>
      </p:sp>
      <p:sp>
        <p:nvSpPr>
          <p:cNvPr id="69" name="Google Shape;69;p14"/>
          <p:cNvSpPr txBox="1"/>
          <p:nvPr/>
        </p:nvSpPr>
        <p:spPr>
          <a:xfrm>
            <a:off x="4636675" y="3967078"/>
            <a:ext cx="3133200" cy="73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B0F00"/>
                </a:solidFill>
                <a:latin typeface="Nunito ExtraBold"/>
                <a:ea typeface="Nunito ExtraBold"/>
                <a:cs typeface="Nunito ExtraBold"/>
                <a:sym typeface="Nunito ExtraBold"/>
              </a:rPr>
              <a:t>Filipino adults unaware of the health harms of alcohol consumption</a:t>
            </a:r>
            <a:endParaRPr>
              <a:solidFill>
                <a:srgbClr val="5B0F00"/>
              </a:solidFill>
              <a:latin typeface="Nunito ExtraBold"/>
              <a:ea typeface="Nunito ExtraBold"/>
              <a:cs typeface="Nunito ExtraBold"/>
              <a:sym typeface="Nunito ExtraBold"/>
            </a:endParaRPr>
          </a:p>
        </p:txBody>
      </p:sp>
      <p:pic>
        <p:nvPicPr>
          <p:cNvPr id="70" name="Google Shape;70;p14" title="PH-deck.png"/>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75" name="Google Shape;75;p15"/>
          <p:cNvGrpSpPr/>
          <p:nvPr/>
        </p:nvGrpSpPr>
        <p:grpSpPr>
          <a:xfrm>
            <a:off x="50" y="-42600"/>
            <a:ext cx="9144000" cy="5143505"/>
            <a:chOff x="0" y="0"/>
            <a:chExt cx="9144000" cy="5143505"/>
          </a:xfrm>
        </p:grpSpPr>
        <p:pic>
          <p:nvPicPr>
            <p:cNvPr id="76" name="Google Shape;76;p15" title="Andrea-1.png"/>
            <p:cNvPicPr preferRelativeResize="0"/>
            <p:nvPr/>
          </p:nvPicPr>
          <p:blipFill rotWithShape="1">
            <a:blip r:embed="rId3">
              <a:alphaModFix/>
            </a:blip>
            <a:srcRect/>
            <a:stretch/>
          </p:blipFill>
          <p:spPr>
            <a:xfrm>
              <a:off x="0" y="0"/>
              <a:ext cx="9144000" cy="5143505"/>
            </a:xfrm>
            <a:prstGeom prst="rect">
              <a:avLst/>
            </a:prstGeom>
            <a:noFill/>
            <a:ln>
              <a:noFill/>
            </a:ln>
          </p:spPr>
        </p:pic>
        <p:sp>
          <p:nvSpPr>
            <p:cNvPr id="77" name="Google Shape;77;p15"/>
            <p:cNvSpPr/>
            <p:nvPr/>
          </p:nvSpPr>
          <p:spPr>
            <a:xfrm>
              <a:off x="4772050" y="1504950"/>
              <a:ext cx="99900" cy="185700"/>
            </a:xfrm>
            <a:prstGeom prst="upArrow">
              <a:avLst>
                <a:gd name="adj1" fmla="val 50000"/>
                <a:gd name="adj2" fmla="val 50000"/>
              </a:avLst>
            </a:prstGeom>
            <a:solidFill>
              <a:schemeClr val="lt2"/>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5"/>
            <p:cNvSpPr/>
            <p:nvPr/>
          </p:nvSpPr>
          <p:spPr>
            <a:xfrm>
              <a:off x="6400825" y="1504950"/>
              <a:ext cx="99900" cy="185700"/>
            </a:xfrm>
            <a:prstGeom prst="upArrow">
              <a:avLst>
                <a:gd name="adj1" fmla="val 50000"/>
                <a:gd name="adj2" fmla="val 50000"/>
              </a:avLst>
            </a:prstGeom>
            <a:solidFill>
              <a:schemeClr val="lt2"/>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p:nvPr/>
          </p:nvSpPr>
          <p:spPr>
            <a:xfrm>
              <a:off x="8029600" y="1504950"/>
              <a:ext cx="99900" cy="185700"/>
            </a:xfrm>
            <a:prstGeom prst="upArrow">
              <a:avLst>
                <a:gd name="adj1" fmla="val 50000"/>
                <a:gd name="adj2" fmla="val 50000"/>
              </a:avLst>
            </a:prstGeom>
            <a:solidFill>
              <a:schemeClr val="lt2"/>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0" name="Google Shape;80;p15"/>
          <p:cNvSpPr/>
          <p:nvPr/>
        </p:nvSpPr>
        <p:spPr>
          <a:xfrm>
            <a:off x="4076625" y="2364100"/>
            <a:ext cx="1450200" cy="1171500"/>
          </a:xfrm>
          <a:prstGeom prst="roundRect">
            <a:avLst>
              <a:gd name="adj" fmla="val 16667"/>
            </a:avLst>
          </a:prstGeom>
          <a:solidFill>
            <a:srgbClr val="D55F2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Nunito"/>
                <a:ea typeface="Nunito"/>
                <a:cs typeface="Nunito"/>
                <a:sym typeface="Nunito"/>
              </a:rPr>
              <a:t>Scaling up education and awareness campaigns</a:t>
            </a:r>
            <a:endParaRPr b="1">
              <a:solidFill>
                <a:schemeClr val="lt1"/>
              </a:solidFill>
              <a:latin typeface="Nunito"/>
              <a:ea typeface="Nunito"/>
              <a:cs typeface="Nunito"/>
              <a:sym typeface="Nunito"/>
            </a:endParaRPr>
          </a:p>
        </p:txBody>
      </p:sp>
      <p:sp>
        <p:nvSpPr>
          <p:cNvPr id="81" name="Google Shape;81;p15"/>
          <p:cNvSpPr/>
          <p:nvPr/>
        </p:nvSpPr>
        <p:spPr>
          <a:xfrm>
            <a:off x="7318200" y="2364100"/>
            <a:ext cx="1450200" cy="1171500"/>
          </a:xfrm>
          <a:prstGeom prst="roundRect">
            <a:avLst>
              <a:gd name="adj" fmla="val 16667"/>
            </a:avLst>
          </a:prstGeom>
          <a:solidFill>
            <a:srgbClr val="D55F29"/>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Nunito"/>
                <a:ea typeface="Nunito"/>
                <a:cs typeface="Nunito"/>
                <a:sym typeface="Nunito"/>
              </a:rPr>
              <a:t>Facilitating access to alcohol cessation, and treatment and rehabilitation</a:t>
            </a:r>
            <a:endParaRPr sz="1200" b="1">
              <a:solidFill>
                <a:schemeClr val="lt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671400" y="344125"/>
            <a:ext cx="7801200" cy="14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134F5C"/>
                </a:solidFill>
                <a:latin typeface="Nunito"/>
                <a:ea typeface="Nunito"/>
                <a:cs typeface="Nunito"/>
                <a:sym typeface="Nunito"/>
              </a:rPr>
              <a:t>Research Question:</a:t>
            </a:r>
            <a:endParaRPr sz="2100" b="1">
              <a:solidFill>
                <a:srgbClr val="134F5C"/>
              </a:solidFill>
              <a:latin typeface="Nunito"/>
              <a:ea typeface="Nunito"/>
              <a:cs typeface="Nunito"/>
              <a:sym typeface="Nunito"/>
            </a:endParaRPr>
          </a:p>
          <a:p>
            <a:pPr marL="0" lvl="0" indent="0" algn="l" rtl="0">
              <a:spcBef>
                <a:spcPts val="0"/>
              </a:spcBef>
              <a:spcAft>
                <a:spcPts val="0"/>
              </a:spcAft>
              <a:buNone/>
            </a:pPr>
            <a:endParaRPr b="1">
              <a:solidFill>
                <a:srgbClr val="134F5C"/>
              </a:solidFill>
              <a:latin typeface="Nunito"/>
              <a:ea typeface="Nunito"/>
              <a:cs typeface="Nunito"/>
              <a:sym typeface="Nunito"/>
            </a:endParaRPr>
          </a:p>
          <a:p>
            <a:pPr marL="0" lvl="0" indent="0" algn="l" rtl="0">
              <a:spcBef>
                <a:spcPts val="0"/>
              </a:spcBef>
              <a:spcAft>
                <a:spcPts val="0"/>
              </a:spcAft>
              <a:buNone/>
            </a:pPr>
            <a:r>
              <a:rPr lang="en" sz="1600">
                <a:solidFill>
                  <a:srgbClr val="134F5C"/>
                </a:solidFill>
                <a:latin typeface="Nunito"/>
                <a:ea typeface="Nunito"/>
                <a:cs typeface="Nunito"/>
                <a:sym typeface="Nunito"/>
              </a:rPr>
              <a:t>Is it cost-effective to implement social and behavior change campaigns (SBCC) and alcohol cessation services to avert alcohol-related harm?</a:t>
            </a:r>
            <a:endParaRPr sz="1600">
              <a:solidFill>
                <a:srgbClr val="134F5C"/>
              </a:solidFill>
              <a:latin typeface="Nunito"/>
              <a:ea typeface="Nunito"/>
              <a:cs typeface="Nunito"/>
              <a:sym typeface="Nunito"/>
            </a:endParaRPr>
          </a:p>
        </p:txBody>
      </p:sp>
      <p:sp>
        <p:nvSpPr>
          <p:cNvPr id="87" name="Google Shape;87;p16"/>
          <p:cNvSpPr txBox="1"/>
          <p:nvPr/>
        </p:nvSpPr>
        <p:spPr>
          <a:xfrm>
            <a:off x="88576" y="4115425"/>
            <a:ext cx="8657100" cy="7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134F5C"/>
                </a:solidFill>
                <a:latin typeface="Nunito"/>
                <a:ea typeface="Nunito"/>
                <a:cs typeface="Nunito"/>
                <a:sym typeface="Nunito"/>
              </a:rPr>
              <a:t>Data Sources: </a:t>
            </a:r>
            <a:endParaRPr sz="1000" i="1">
              <a:solidFill>
                <a:srgbClr val="134F5C"/>
              </a:solidFill>
              <a:latin typeface="Nunito"/>
              <a:ea typeface="Nunito"/>
              <a:cs typeface="Nunito"/>
              <a:sym typeface="Nunito"/>
            </a:endParaRPr>
          </a:p>
          <a:p>
            <a:pPr marL="0" lvl="0" indent="0" algn="l" rtl="0">
              <a:spcBef>
                <a:spcPts val="0"/>
              </a:spcBef>
              <a:spcAft>
                <a:spcPts val="0"/>
              </a:spcAft>
              <a:buNone/>
            </a:pPr>
            <a:endParaRPr sz="1000">
              <a:solidFill>
                <a:srgbClr val="134F5C"/>
              </a:solidFill>
              <a:latin typeface="Nunito"/>
              <a:ea typeface="Nunito"/>
              <a:cs typeface="Nunito"/>
              <a:sym typeface="Nunito"/>
            </a:endParaRPr>
          </a:p>
          <a:p>
            <a:pPr marL="0" lvl="0" indent="0" algn="l" rtl="0">
              <a:spcBef>
                <a:spcPts val="0"/>
              </a:spcBef>
              <a:spcAft>
                <a:spcPts val="0"/>
              </a:spcAft>
              <a:buNone/>
            </a:pPr>
            <a:r>
              <a:rPr lang="en" sz="1000">
                <a:solidFill>
                  <a:srgbClr val="134F5C"/>
                </a:solidFill>
                <a:latin typeface="Nunito"/>
                <a:ea typeface="Nunito"/>
                <a:cs typeface="Nunito"/>
                <a:sym typeface="Nunito"/>
              </a:rPr>
              <a:t>• GBD, Country Surveys (Prevalence of Alcohol Consumption, Health Literacy Survey), Discount Rate and WTP threshold from Philippines-HTA Unit, Administrative Data on the Cost of Implementing the Interventions, Literature on the Effectiveness of SBC and Cessation Services</a:t>
            </a:r>
            <a:endParaRPr sz="1000">
              <a:solidFill>
                <a:srgbClr val="134F5C"/>
              </a:solidFill>
              <a:latin typeface="Nunito"/>
              <a:ea typeface="Nunito"/>
              <a:cs typeface="Nunito"/>
              <a:sym typeface="Nunito"/>
            </a:endParaRPr>
          </a:p>
        </p:txBody>
      </p:sp>
      <p:grpSp>
        <p:nvGrpSpPr>
          <p:cNvPr id="88" name="Google Shape;88;p16"/>
          <p:cNvGrpSpPr/>
          <p:nvPr/>
        </p:nvGrpSpPr>
        <p:grpSpPr>
          <a:xfrm>
            <a:off x="957875" y="1781850"/>
            <a:ext cx="7261000" cy="2138800"/>
            <a:chOff x="957875" y="1781850"/>
            <a:chExt cx="7261000" cy="2138800"/>
          </a:xfrm>
        </p:grpSpPr>
        <p:sp>
          <p:nvSpPr>
            <p:cNvPr id="89" name="Google Shape;89;p16"/>
            <p:cNvSpPr/>
            <p:nvPr/>
          </p:nvSpPr>
          <p:spPr>
            <a:xfrm>
              <a:off x="1318125" y="1781850"/>
              <a:ext cx="1275000" cy="1275000"/>
            </a:xfrm>
            <a:prstGeom prst="ellipse">
              <a:avLst/>
            </a:prstGeom>
            <a:noFill/>
            <a:ln w="19050" cap="flat" cmpd="sng">
              <a:solidFill>
                <a:srgbClr val="0161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90" name="Google Shape;90;p16"/>
            <p:cNvSpPr/>
            <p:nvPr/>
          </p:nvSpPr>
          <p:spPr>
            <a:xfrm>
              <a:off x="3062375" y="1781850"/>
              <a:ext cx="1275000" cy="1275000"/>
            </a:xfrm>
            <a:prstGeom prst="ellipse">
              <a:avLst/>
            </a:prstGeom>
            <a:solidFill>
              <a:srgbClr val="D55F29"/>
            </a:solidFill>
            <a:ln w="19050" cap="flat" cmpd="sng">
              <a:solidFill>
                <a:srgbClr val="D55F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91" name="Google Shape;91;p16"/>
            <p:cNvSpPr/>
            <p:nvPr/>
          </p:nvSpPr>
          <p:spPr>
            <a:xfrm>
              <a:off x="4806625" y="1781850"/>
              <a:ext cx="1275000" cy="1275000"/>
            </a:xfrm>
            <a:prstGeom prst="ellipse">
              <a:avLst/>
            </a:prstGeom>
            <a:noFill/>
            <a:ln w="19050" cap="flat" cmpd="sng">
              <a:solidFill>
                <a:srgbClr val="0161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p:cNvSpPr/>
            <p:nvPr/>
          </p:nvSpPr>
          <p:spPr>
            <a:xfrm>
              <a:off x="6550875" y="1781850"/>
              <a:ext cx="1275000" cy="1275000"/>
            </a:xfrm>
            <a:prstGeom prst="ellipse">
              <a:avLst/>
            </a:prstGeom>
            <a:solidFill>
              <a:srgbClr val="D55F29"/>
            </a:solidFill>
            <a:ln w="19050" cap="flat" cmpd="sng">
              <a:solidFill>
                <a:srgbClr val="D55F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6"/>
            <p:cNvSpPr txBox="1"/>
            <p:nvPr/>
          </p:nvSpPr>
          <p:spPr>
            <a:xfrm>
              <a:off x="957875" y="3152650"/>
              <a:ext cx="19080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34F5C"/>
                  </a:solidFill>
                  <a:latin typeface="Nunito ExtraBold"/>
                  <a:ea typeface="Nunito ExtraBold"/>
                  <a:cs typeface="Nunito ExtraBold"/>
                  <a:sym typeface="Nunito ExtraBold"/>
                </a:rPr>
                <a:t>Department of Health Perspective</a:t>
              </a:r>
              <a:endParaRPr>
                <a:solidFill>
                  <a:srgbClr val="134F5C"/>
                </a:solidFill>
                <a:latin typeface="Nunito ExtraBold"/>
                <a:ea typeface="Nunito ExtraBold"/>
                <a:cs typeface="Nunito ExtraBold"/>
                <a:sym typeface="Nunito ExtraBold"/>
              </a:endParaRPr>
            </a:p>
          </p:txBody>
        </p:sp>
        <p:sp>
          <p:nvSpPr>
            <p:cNvPr id="94" name="Google Shape;94;p16"/>
            <p:cNvSpPr txBox="1"/>
            <p:nvPr/>
          </p:nvSpPr>
          <p:spPr>
            <a:xfrm>
              <a:off x="2865875" y="3152650"/>
              <a:ext cx="16680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34F5C"/>
                  </a:solidFill>
                  <a:latin typeface="Nunito ExtraBold"/>
                  <a:ea typeface="Nunito ExtraBold"/>
                  <a:cs typeface="Nunito ExtraBold"/>
                  <a:sym typeface="Nunito ExtraBold"/>
                </a:rPr>
                <a:t>Lifetime Analytic Horizon</a:t>
              </a:r>
              <a:endParaRPr>
                <a:solidFill>
                  <a:srgbClr val="134F5C"/>
                </a:solidFill>
                <a:latin typeface="Nunito ExtraBold"/>
                <a:ea typeface="Nunito ExtraBold"/>
                <a:cs typeface="Nunito ExtraBold"/>
                <a:sym typeface="Nunito ExtraBold"/>
              </a:endParaRPr>
            </a:p>
          </p:txBody>
        </p:sp>
        <p:sp>
          <p:nvSpPr>
            <p:cNvPr id="95" name="Google Shape;95;p16"/>
            <p:cNvSpPr txBox="1"/>
            <p:nvPr/>
          </p:nvSpPr>
          <p:spPr>
            <a:xfrm>
              <a:off x="4708375" y="3152650"/>
              <a:ext cx="16680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34F5C"/>
                  </a:solidFill>
                  <a:latin typeface="Nunito ExtraBold"/>
                  <a:ea typeface="Nunito ExtraBold"/>
                  <a:cs typeface="Nunito ExtraBold"/>
                  <a:sym typeface="Nunito ExtraBold"/>
                </a:rPr>
                <a:t>Filipino 20y.o. and above</a:t>
              </a:r>
              <a:endParaRPr>
                <a:solidFill>
                  <a:srgbClr val="134F5C"/>
                </a:solidFill>
                <a:latin typeface="Nunito ExtraBold"/>
                <a:ea typeface="Nunito ExtraBold"/>
                <a:cs typeface="Nunito ExtraBold"/>
                <a:sym typeface="Nunito ExtraBold"/>
              </a:endParaRPr>
            </a:p>
          </p:txBody>
        </p:sp>
        <p:sp>
          <p:nvSpPr>
            <p:cNvPr id="96" name="Google Shape;96;p16"/>
            <p:cNvSpPr txBox="1"/>
            <p:nvPr/>
          </p:nvSpPr>
          <p:spPr>
            <a:xfrm>
              <a:off x="6550875" y="3152650"/>
              <a:ext cx="1668000" cy="76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34F5C"/>
                  </a:solidFill>
                  <a:latin typeface="Nunito ExtraBold"/>
                  <a:ea typeface="Nunito ExtraBold"/>
                  <a:cs typeface="Nunito ExtraBold"/>
                  <a:sym typeface="Nunito ExtraBold"/>
                </a:rPr>
                <a:t>3.66</a:t>
              </a:r>
              <a:r>
                <a:rPr lang="en" baseline="30000">
                  <a:solidFill>
                    <a:srgbClr val="134F5C"/>
                  </a:solidFill>
                  <a:latin typeface="Nunito ExtraBold"/>
                  <a:ea typeface="Nunito ExtraBold"/>
                  <a:cs typeface="Nunito ExtraBold"/>
                  <a:sym typeface="Nunito ExtraBold"/>
                </a:rPr>
                <a:t>%</a:t>
              </a:r>
              <a:r>
                <a:rPr lang="en">
                  <a:solidFill>
                    <a:srgbClr val="134F5C"/>
                  </a:solidFill>
                  <a:latin typeface="Nunito ExtraBold"/>
                  <a:ea typeface="Nunito ExtraBold"/>
                  <a:cs typeface="Nunito ExtraBold"/>
                  <a:sym typeface="Nunito ExtraBold"/>
                </a:rPr>
                <a:t> </a:t>
              </a:r>
              <a:endParaRPr>
                <a:solidFill>
                  <a:srgbClr val="134F5C"/>
                </a:solidFill>
                <a:latin typeface="Nunito ExtraBold"/>
                <a:ea typeface="Nunito ExtraBold"/>
                <a:cs typeface="Nunito ExtraBold"/>
                <a:sym typeface="Nunito ExtraBold"/>
              </a:endParaRPr>
            </a:p>
            <a:p>
              <a:pPr marL="0" lvl="0" indent="0" algn="ctr" rtl="0">
                <a:spcBef>
                  <a:spcPts val="0"/>
                </a:spcBef>
                <a:spcAft>
                  <a:spcPts val="0"/>
                </a:spcAft>
                <a:buNone/>
              </a:pPr>
              <a:r>
                <a:rPr lang="en">
                  <a:solidFill>
                    <a:srgbClr val="134F5C"/>
                  </a:solidFill>
                  <a:latin typeface="Nunito ExtraBold"/>
                  <a:ea typeface="Nunito ExtraBold"/>
                  <a:cs typeface="Nunito ExtraBold"/>
                  <a:sym typeface="Nunito ExtraBold"/>
                </a:rPr>
                <a:t>discount rate</a:t>
              </a:r>
              <a:endParaRPr>
                <a:solidFill>
                  <a:srgbClr val="134F5C"/>
                </a:solidFill>
                <a:latin typeface="Nunito ExtraBold"/>
                <a:ea typeface="Nunito ExtraBold"/>
                <a:cs typeface="Nunito ExtraBold"/>
                <a:sym typeface="Nunito ExtraBold"/>
              </a:endParaRPr>
            </a:p>
          </p:txBody>
        </p:sp>
        <p:pic>
          <p:nvPicPr>
            <p:cNvPr id="97" name="Google Shape;97;p16" title="Andrea-2.png"/>
            <p:cNvPicPr preferRelativeResize="0"/>
            <p:nvPr/>
          </p:nvPicPr>
          <p:blipFill>
            <a:blip r:embed="rId3">
              <a:alphaModFix/>
            </a:blip>
            <a:stretch>
              <a:fillRect/>
            </a:stretch>
          </p:blipFill>
          <p:spPr>
            <a:xfrm>
              <a:off x="4916550" y="2004740"/>
              <a:ext cx="1055151" cy="829221"/>
            </a:xfrm>
            <a:prstGeom prst="rect">
              <a:avLst/>
            </a:prstGeom>
            <a:noFill/>
            <a:ln>
              <a:noFill/>
            </a:ln>
          </p:spPr>
        </p:pic>
        <p:pic>
          <p:nvPicPr>
            <p:cNvPr id="98" name="Google Shape;98;p16" title="Andrea-3.png"/>
            <p:cNvPicPr preferRelativeResize="0"/>
            <p:nvPr/>
          </p:nvPicPr>
          <p:blipFill rotWithShape="1">
            <a:blip r:embed="rId4">
              <a:alphaModFix/>
            </a:blip>
            <a:srcRect/>
            <a:stretch/>
          </p:blipFill>
          <p:spPr>
            <a:xfrm>
              <a:off x="3136813" y="1976851"/>
              <a:ext cx="1126124" cy="884996"/>
            </a:xfrm>
            <a:prstGeom prst="rect">
              <a:avLst/>
            </a:prstGeom>
            <a:noFill/>
            <a:ln>
              <a:noFill/>
            </a:ln>
          </p:spPr>
        </p:pic>
        <p:pic>
          <p:nvPicPr>
            <p:cNvPr id="99" name="Google Shape;99;p16" title="Andrea-5.png"/>
            <p:cNvPicPr preferRelativeResize="0"/>
            <p:nvPr/>
          </p:nvPicPr>
          <p:blipFill rotWithShape="1">
            <a:blip r:embed="rId5">
              <a:alphaModFix/>
            </a:blip>
            <a:srcRect/>
            <a:stretch/>
          </p:blipFill>
          <p:spPr>
            <a:xfrm>
              <a:off x="1316365" y="1827159"/>
              <a:ext cx="1275000" cy="1001998"/>
            </a:xfrm>
            <a:prstGeom prst="rect">
              <a:avLst/>
            </a:prstGeom>
            <a:noFill/>
            <a:ln>
              <a:noFill/>
            </a:ln>
          </p:spPr>
        </p:pic>
        <p:pic>
          <p:nvPicPr>
            <p:cNvPr id="100" name="Google Shape;100;p16" title="Andrea-4.png"/>
            <p:cNvPicPr preferRelativeResize="0"/>
            <p:nvPr/>
          </p:nvPicPr>
          <p:blipFill rotWithShape="1">
            <a:blip r:embed="rId6">
              <a:alphaModFix/>
            </a:blip>
            <a:srcRect/>
            <a:stretch/>
          </p:blipFill>
          <p:spPr>
            <a:xfrm>
              <a:off x="6592610" y="1976850"/>
              <a:ext cx="1126156" cy="884999"/>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p:nvPr/>
        </p:nvSpPr>
        <p:spPr>
          <a:xfrm>
            <a:off x="434900" y="752363"/>
            <a:ext cx="8530800" cy="4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134F5C"/>
                </a:solidFill>
                <a:latin typeface="Nunito"/>
                <a:ea typeface="Nunito"/>
                <a:cs typeface="Nunito"/>
                <a:sym typeface="Nunito"/>
              </a:rPr>
              <a:t>Policy Option 1 (Baseline): </a:t>
            </a:r>
            <a:r>
              <a:rPr lang="en" sz="1500">
                <a:solidFill>
                  <a:srgbClr val="134F5C"/>
                </a:solidFill>
                <a:latin typeface="Nunito"/>
                <a:ea typeface="Nunito"/>
                <a:cs typeface="Nunito"/>
                <a:sym typeface="Nunito"/>
              </a:rPr>
              <a:t>Ad hoc education campaign as part of major celebrations/holidays</a:t>
            </a:r>
            <a:endParaRPr sz="1500">
              <a:solidFill>
                <a:srgbClr val="134F5C"/>
              </a:solidFill>
              <a:latin typeface="Nunito"/>
              <a:ea typeface="Nunito"/>
              <a:cs typeface="Nunito"/>
              <a:sym typeface="Nunito"/>
            </a:endParaRPr>
          </a:p>
        </p:txBody>
      </p:sp>
      <p:grpSp>
        <p:nvGrpSpPr>
          <p:cNvPr id="106" name="Google Shape;106;p17"/>
          <p:cNvGrpSpPr/>
          <p:nvPr/>
        </p:nvGrpSpPr>
        <p:grpSpPr>
          <a:xfrm>
            <a:off x="870086" y="1427767"/>
            <a:ext cx="2268646" cy="3176084"/>
            <a:chOff x="1155100" y="1427775"/>
            <a:chExt cx="2136000" cy="3050700"/>
          </a:xfrm>
        </p:grpSpPr>
        <p:sp>
          <p:nvSpPr>
            <p:cNvPr id="107" name="Google Shape;107;p17"/>
            <p:cNvSpPr/>
            <p:nvPr/>
          </p:nvSpPr>
          <p:spPr>
            <a:xfrm>
              <a:off x="1155100" y="1427775"/>
              <a:ext cx="2136000" cy="468600"/>
            </a:xfrm>
            <a:prstGeom prst="round2SameRect">
              <a:avLst>
                <a:gd name="adj1" fmla="val 50000"/>
                <a:gd name="adj2" fmla="val 0"/>
              </a:avLst>
            </a:prstGeom>
            <a:solidFill>
              <a:srgbClr val="D55F29"/>
            </a:solidFill>
            <a:ln w="9525" cap="flat" cmpd="sng">
              <a:solidFill>
                <a:srgbClr val="D55F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Nunito"/>
                  <a:ea typeface="Nunito"/>
                  <a:cs typeface="Nunito"/>
                  <a:sym typeface="Nunito"/>
                </a:rPr>
                <a:t>Policy Option 2</a:t>
              </a:r>
              <a:endParaRPr sz="1600" b="1">
                <a:solidFill>
                  <a:schemeClr val="lt1"/>
                </a:solidFill>
                <a:latin typeface="Nunito"/>
                <a:ea typeface="Nunito"/>
                <a:cs typeface="Nunito"/>
                <a:sym typeface="Nunito"/>
              </a:endParaRPr>
            </a:p>
          </p:txBody>
        </p:sp>
        <p:sp>
          <p:nvSpPr>
            <p:cNvPr id="108" name="Google Shape;108;p17"/>
            <p:cNvSpPr/>
            <p:nvPr/>
          </p:nvSpPr>
          <p:spPr>
            <a:xfrm>
              <a:off x="1155100" y="1896375"/>
              <a:ext cx="2136000" cy="2397000"/>
            </a:xfrm>
            <a:prstGeom prst="rect">
              <a:avLst/>
            </a:prstGeom>
            <a:solidFill>
              <a:schemeClr val="lt1"/>
            </a:solidFill>
            <a:ln w="9525" cap="flat" cmpd="sng">
              <a:solidFill>
                <a:srgbClr val="D55F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7"/>
            <p:cNvSpPr/>
            <p:nvPr/>
          </p:nvSpPr>
          <p:spPr>
            <a:xfrm rot="10800000">
              <a:off x="1155100" y="4293375"/>
              <a:ext cx="2136000" cy="185100"/>
            </a:xfrm>
            <a:prstGeom prst="round2SameRect">
              <a:avLst>
                <a:gd name="adj1" fmla="val 50000"/>
                <a:gd name="adj2" fmla="val 0"/>
              </a:avLst>
            </a:prstGeom>
            <a:solidFill>
              <a:srgbClr val="D55F29"/>
            </a:solidFill>
            <a:ln w="9525" cap="flat" cmpd="sng">
              <a:solidFill>
                <a:srgbClr val="D55F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7"/>
            <p:cNvSpPr txBox="1"/>
            <p:nvPr/>
          </p:nvSpPr>
          <p:spPr>
            <a:xfrm>
              <a:off x="1155100" y="3323325"/>
              <a:ext cx="2136000" cy="88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34F5C"/>
                  </a:solidFill>
                  <a:latin typeface="Nunito"/>
                  <a:ea typeface="Nunito"/>
                  <a:cs typeface="Nunito"/>
                  <a:sym typeface="Nunito"/>
                </a:rPr>
                <a:t>Social and Behavior Change Communication</a:t>
              </a:r>
              <a:r>
                <a:rPr lang="en">
                  <a:solidFill>
                    <a:srgbClr val="134F5C"/>
                  </a:solidFill>
                  <a:latin typeface="Nunito"/>
                  <a:ea typeface="Nunito"/>
                  <a:cs typeface="Nunito"/>
                  <a:sym typeface="Nunito"/>
                </a:rPr>
                <a:t> </a:t>
              </a:r>
              <a:r>
                <a:rPr lang="en" sz="1100">
                  <a:solidFill>
                    <a:srgbClr val="134F5C"/>
                  </a:solidFill>
                  <a:latin typeface="Nunito"/>
                  <a:ea typeface="Nunito"/>
                  <a:cs typeface="Nunito"/>
                  <a:sym typeface="Nunito"/>
                </a:rPr>
                <a:t>(Above-the line and Below-the-line)</a:t>
              </a:r>
              <a:endParaRPr sz="1100">
                <a:solidFill>
                  <a:srgbClr val="134F5C"/>
                </a:solidFill>
                <a:latin typeface="Nunito"/>
                <a:ea typeface="Nunito"/>
                <a:cs typeface="Nunito"/>
                <a:sym typeface="Nunito"/>
              </a:endParaRPr>
            </a:p>
          </p:txBody>
        </p:sp>
      </p:grpSp>
      <p:grpSp>
        <p:nvGrpSpPr>
          <p:cNvPr id="111" name="Google Shape;111;p17"/>
          <p:cNvGrpSpPr/>
          <p:nvPr/>
        </p:nvGrpSpPr>
        <p:grpSpPr>
          <a:xfrm>
            <a:off x="3503868" y="1427826"/>
            <a:ext cx="2268646" cy="3176084"/>
            <a:chOff x="3504000" y="1427775"/>
            <a:chExt cx="2136000" cy="3050700"/>
          </a:xfrm>
        </p:grpSpPr>
        <p:sp>
          <p:nvSpPr>
            <p:cNvPr id="112" name="Google Shape;112;p17"/>
            <p:cNvSpPr/>
            <p:nvPr/>
          </p:nvSpPr>
          <p:spPr>
            <a:xfrm>
              <a:off x="3504000" y="1427775"/>
              <a:ext cx="2136000" cy="468600"/>
            </a:xfrm>
            <a:prstGeom prst="round2SameRect">
              <a:avLst>
                <a:gd name="adj1" fmla="val 50000"/>
                <a:gd name="adj2" fmla="val 0"/>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Nunito"/>
                  <a:ea typeface="Nunito"/>
                  <a:cs typeface="Nunito"/>
                  <a:sym typeface="Nunito"/>
                </a:rPr>
                <a:t>Policy Option 3</a:t>
              </a:r>
              <a:endParaRPr sz="1600"/>
            </a:p>
          </p:txBody>
        </p:sp>
        <p:sp>
          <p:nvSpPr>
            <p:cNvPr id="113" name="Google Shape;113;p17"/>
            <p:cNvSpPr/>
            <p:nvPr/>
          </p:nvSpPr>
          <p:spPr>
            <a:xfrm>
              <a:off x="3504000" y="1896375"/>
              <a:ext cx="2136000" cy="2397000"/>
            </a:xfrm>
            <a:prstGeom prst="rect">
              <a:avLst/>
            </a:prstGeom>
            <a:solidFill>
              <a:schemeClr val="lt1"/>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7"/>
            <p:cNvSpPr/>
            <p:nvPr/>
          </p:nvSpPr>
          <p:spPr>
            <a:xfrm rot="10800000">
              <a:off x="3504000" y="4293375"/>
              <a:ext cx="2136000" cy="185100"/>
            </a:xfrm>
            <a:prstGeom prst="round2SameRect">
              <a:avLst>
                <a:gd name="adj1" fmla="val 50000"/>
                <a:gd name="adj2" fmla="val 0"/>
              </a:avLst>
            </a:prstGeom>
            <a:solidFill>
              <a:srgbClr val="741B47"/>
            </a:solidFill>
            <a:ln w="952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7"/>
            <p:cNvSpPr txBox="1"/>
            <p:nvPr/>
          </p:nvSpPr>
          <p:spPr>
            <a:xfrm>
              <a:off x="3504000" y="3323325"/>
              <a:ext cx="2136000" cy="10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34F5C"/>
                  </a:solidFill>
                  <a:latin typeface="Nunito"/>
                  <a:ea typeface="Nunito"/>
                  <a:cs typeface="Nunito"/>
                  <a:sym typeface="Nunito"/>
                </a:rPr>
                <a:t>Alcohol Cessation Program </a:t>
              </a:r>
              <a:endParaRPr b="1">
                <a:solidFill>
                  <a:srgbClr val="134F5C"/>
                </a:solidFill>
                <a:latin typeface="Nunito"/>
                <a:ea typeface="Nunito"/>
                <a:cs typeface="Nunito"/>
                <a:sym typeface="Nunito"/>
              </a:endParaRPr>
            </a:p>
            <a:p>
              <a:pPr marL="0" lvl="0" indent="0" algn="ctr" rtl="0">
                <a:spcBef>
                  <a:spcPts val="0"/>
                </a:spcBef>
                <a:spcAft>
                  <a:spcPts val="0"/>
                </a:spcAft>
                <a:buNone/>
              </a:pPr>
              <a:r>
                <a:rPr lang="en" sz="1100">
                  <a:solidFill>
                    <a:srgbClr val="134F5C"/>
                  </a:solidFill>
                  <a:latin typeface="Nunito"/>
                  <a:ea typeface="Nunito"/>
                  <a:cs typeface="Nunito"/>
                  <a:sym typeface="Nunito"/>
                </a:rPr>
                <a:t>(delivered through key settings: communities, schools, workplaces)</a:t>
              </a:r>
              <a:endParaRPr sz="1100">
                <a:solidFill>
                  <a:srgbClr val="134F5C"/>
                </a:solidFill>
                <a:latin typeface="Nunito"/>
                <a:ea typeface="Nunito"/>
                <a:cs typeface="Nunito"/>
                <a:sym typeface="Nunito"/>
              </a:endParaRPr>
            </a:p>
          </p:txBody>
        </p:sp>
      </p:grpSp>
      <p:grpSp>
        <p:nvGrpSpPr>
          <p:cNvPr id="116" name="Google Shape;116;p17"/>
          <p:cNvGrpSpPr/>
          <p:nvPr/>
        </p:nvGrpSpPr>
        <p:grpSpPr>
          <a:xfrm>
            <a:off x="6005288" y="1427779"/>
            <a:ext cx="2268646" cy="3176084"/>
            <a:chOff x="5852900" y="1427775"/>
            <a:chExt cx="2136000" cy="3050700"/>
          </a:xfrm>
        </p:grpSpPr>
        <p:sp>
          <p:nvSpPr>
            <p:cNvPr id="117" name="Google Shape;117;p17"/>
            <p:cNvSpPr/>
            <p:nvPr/>
          </p:nvSpPr>
          <p:spPr>
            <a:xfrm>
              <a:off x="5852900" y="1427775"/>
              <a:ext cx="2136000" cy="468600"/>
            </a:xfrm>
            <a:prstGeom prst="round2SameRect">
              <a:avLst>
                <a:gd name="adj1" fmla="val 50000"/>
                <a:gd name="adj2" fmla="val 0"/>
              </a:avLst>
            </a:prstGeom>
            <a:solidFill>
              <a:srgbClr val="9900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Nunito"/>
                  <a:ea typeface="Nunito"/>
                  <a:cs typeface="Nunito"/>
                  <a:sym typeface="Nunito"/>
                </a:rPr>
                <a:t>Policy Option 4</a:t>
              </a:r>
              <a:endParaRPr sz="1600"/>
            </a:p>
          </p:txBody>
        </p:sp>
        <p:sp>
          <p:nvSpPr>
            <p:cNvPr id="118" name="Google Shape;118;p17"/>
            <p:cNvSpPr/>
            <p:nvPr/>
          </p:nvSpPr>
          <p:spPr>
            <a:xfrm>
              <a:off x="5852900" y="1896375"/>
              <a:ext cx="2136000" cy="2397000"/>
            </a:xfrm>
            <a:prstGeom prst="rect">
              <a:avLst/>
            </a:prstGeom>
            <a:solidFill>
              <a:schemeClr val="lt1"/>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7"/>
            <p:cNvSpPr/>
            <p:nvPr/>
          </p:nvSpPr>
          <p:spPr>
            <a:xfrm rot="10800000">
              <a:off x="5852900" y="4293375"/>
              <a:ext cx="2136000" cy="185100"/>
            </a:xfrm>
            <a:prstGeom prst="round2SameRect">
              <a:avLst>
                <a:gd name="adj1" fmla="val 50000"/>
                <a:gd name="adj2" fmla="val 0"/>
              </a:avLst>
            </a:prstGeom>
            <a:solidFill>
              <a:srgbClr val="660000"/>
            </a:solidFill>
            <a:ln w="9525"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7"/>
            <p:cNvSpPr txBox="1"/>
            <p:nvPr/>
          </p:nvSpPr>
          <p:spPr>
            <a:xfrm>
              <a:off x="5852900" y="3323325"/>
              <a:ext cx="2136000" cy="88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34F5C"/>
                  </a:solidFill>
                  <a:latin typeface="Nunito"/>
                  <a:ea typeface="Nunito"/>
                  <a:cs typeface="Nunito"/>
                  <a:sym typeface="Nunito"/>
                </a:rPr>
                <a:t>Combination of </a:t>
              </a:r>
              <a:endParaRPr b="1">
                <a:solidFill>
                  <a:srgbClr val="134F5C"/>
                </a:solidFill>
                <a:latin typeface="Nunito"/>
                <a:ea typeface="Nunito"/>
                <a:cs typeface="Nunito"/>
                <a:sym typeface="Nunito"/>
              </a:endParaRPr>
            </a:p>
            <a:p>
              <a:pPr marL="0" lvl="0" indent="0" algn="ctr" rtl="0">
                <a:spcBef>
                  <a:spcPts val="0"/>
                </a:spcBef>
                <a:spcAft>
                  <a:spcPts val="0"/>
                </a:spcAft>
                <a:buNone/>
              </a:pPr>
              <a:r>
                <a:rPr lang="en" b="1">
                  <a:solidFill>
                    <a:srgbClr val="134F5C"/>
                  </a:solidFill>
                  <a:latin typeface="Nunito"/>
                  <a:ea typeface="Nunito"/>
                  <a:cs typeface="Nunito"/>
                  <a:sym typeface="Nunito"/>
                </a:rPr>
                <a:t>Policy Options 2&amp;3</a:t>
              </a:r>
              <a:endParaRPr b="1">
                <a:solidFill>
                  <a:srgbClr val="134F5C"/>
                </a:solidFill>
                <a:latin typeface="Nunito"/>
                <a:ea typeface="Nunito"/>
                <a:cs typeface="Nunito"/>
                <a:sym typeface="Nunito"/>
              </a:endParaRPr>
            </a:p>
            <a:p>
              <a:pPr marL="0" lvl="0" indent="0" algn="ctr" rtl="0">
                <a:spcBef>
                  <a:spcPts val="0"/>
                </a:spcBef>
                <a:spcAft>
                  <a:spcPts val="0"/>
                </a:spcAft>
                <a:buNone/>
              </a:pPr>
              <a:r>
                <a:rPr lang="en" sz="1100">
                  <a:solidFill>
                    <a:srgbClr val="134F5C"/>
                  </a:solidFill>
                  <a:latin typeface="Nunito"/>
                  <a:ea typeface="Nunito"/>
                  <a:cs typeface="Nunito"/>
                  <a:sym typeface="Nunito"/>
                </a:rPr>
                <a:t>(SBCC + </a:t>
              </a:r>
              <a:endParaRPr sz="1100">
                <a:solidFill>
                  <a:srgbClr val="134F5C"/>
                </a:solidFill>
                <a:latin typeface="Nunito"/>
                <a:ea typeface="Nunito"/>
                <a:cs typeface="Nunito"/>
                <a:sym typeface="Nunito"/>
              </a:endParaRPr>
            </a:p>
            <a:p>
              <a:pPr marL="0" lvl="0" indent="0" algn="ctr" rtl="0">
                <a:spcBef>
                  <a:spcPts val="0"/>
                </a:spcBef>
                <a:spcAft>
                  <a:spcPts val="0"/>
                </a:spcAft>
                <a:buNone/>
              </a:pPr>
              <a:r>
                <a:rPr lang="en" sz="1100">
                  <a:solidFill>
                    <a:srgbClr val="134F5C"/>
                  </a:solidFill>
                  <a:latin typeface="Nunito"/>
                  <a:ea typeface="Nunito"/>
                  <a:cs typeface="Nunito"/>
                  <a:sym typeface="Nunito"/>
                </a:rPr>
                <a:t>Alcohol Cessation Program)</a:t>
              </a:r>
              <a:endParaRPr sz="1100">
                <a:solidFill>
                  <a:srgbClr val="134F5C"/>
                </a:solidFill>
                <a:latin typeface="Nunito"/>
                <a:ea typeface="Nunito"/>
                <a:cs typeface="Nunito"/>
                <a:sym typeface="Nunito"/>
              </a:endParaRPr>
            </a:p>
          </p:txBody>
        </p:sp>
      </p:grpSp>
      <p:sp>
        <p:nvSpPr>
          <p:cNvPr id="121" name="Google Shape;121;p17"/>
          <p:cNvSpPr/>
          <p:nvPr/>
        </p:nvSpPr>
        <p:spPr>
          <a:xfrm rot="10800000" flipH="1">
            <a:off x="0" y="150"/>
            <a:ext cx="1998000" cy="514200"/>
          </a:xfrm>
          <a:prstGeom prst="round1Rect">
            <a:avLst>
              <a:gd name="adj" fmla="val 50000"/>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7"/>
          <p:cNvSpPr txBox="1"/>
          <p:nvPr/>
        </p:nvSpPr>
        <p:spPr>
          <a:xfrm>
            <a:off x="137200" y="46858"/>
            <a:ext cx="19896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Nunito"/>
                <a:ea typeface="Nunito"/>
                <a:cs typeface="Nunito"/>
                <a:sym typeface="Nunito"/>
              </a:rPr>
              <a:t>Policy Options</a:t>
            </a:r>
            <a:endParaRPr sz="1200">
              <a:solidFill>
                <a:schemeClr val="lt1"/>
              </a:solidFill>
              <a:latin typeface="Nunito"/>
              <a:ea typeface="Nunito"/>
              <a:cs typeface="Nunito"/>
              <a:sym typeface="Nunito"/>
            </a:endParaRPr>
          </a:p>
        </p:txBody>
      </p:sp>
      <p:pic>
        <p:nvPicPr>
          <p:cNvPr id="123" name="Google Shape;123;p17" title="ATL.png"/>
          <p:cNvPicPr preferRelativeResize="0"/>
          <p:nvPr/>
        </p:nvPicPr>
        <p:blipFill rotWithShape="1">
          <a:blip r:embed="rId3">
            <a:alphaModFix/>
          </a:blip>
          <a:srcRect/>
          <a:stretch/>
        </p:blipFill>
        <p:spPr>
          <a:xfrm>
            <a:off x="1357013" y="1961494"/>
            <a:ext cx="1427374" cy="1427374"/>
          </a:xfrm>
          <a:prstGeom prst="rect">
            <a:avLst/>
          </a:prstGeom>
          <a:noFill/>
          <a:ln>
            <a:noFill/>
          </a:ln>
        </p:spPr>
      </p:pic>
      <p:pic>
        <p:nvPicPr>
          <p:cNvPr id="124" name="Google Shape;124;p17" title="Cessation.png"/>
          <p:cNvPicPr preferRelativeResize="0"/>
          <p:nvPr/>
        </p:nvPicPr>
        <p:blipFill rotWithShape="1">
          <a:blip r:embed="rId4">
            <a:alphaModFix/>
          </a:blip>
          <a:srcRect/>
          <a:stretch/>
        </p:blipFill>
        <p:spPr>
          <a:xfrm>
            <a:off x="3858313" y="1950678"/>
            <a:ext cx="1427374" cy="1427374"/>
          </a:xfrm>
          <a:prstGeom prst="rect">
            <a:avLst/>
          </a:prstGeom>
          <a:noFill/>
          <a:ln>
            <a:noFill/>
          </a:ln>
        </p:spPr>
      </p:pic>
      <p:pic>
        <p:nvPicPr>
          <p:cNvPr id="125" name="Google Shape;125;p17" title="Combination.png"/>
          <p:cNvPicPr preferRelativeResize="0"/>
          <p:nvPr/>
        </p:nvPicPr>
        <p:blipFill rotWithShape="1">
          <a:blip r:embed="rId5">
            <a:alphaModFix/>
          </a:blip>
          <a:srcRect/>
          <a:stretch/>
        </p:blipFill>
        <p:spPr>
          <a:xfrm>
            <a:off x="6359613" y="1961494"/>
            <a:ext cx="1427374" cy="1427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675800" y="981225"/>
            <a:ext cx="512100" cy="512100"/>
          </a:xfrm>
          <a:prstGeom prst="ellipse">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8"/>
          <p:cNvSpPr txBox="1"/>
          <p:nvPr/>
        </p:nvSpPr>
        <p:spPr>
          <a:xfrm>
            <a:off x="1318725" y="1037175"/>
            <a:ext cx="2887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a:solidFill>
                  <a:srgbClr val="134F5C"/>
                </a:solidFill>
                <a:latin typeface="Nunito ExtraBold"/>
                <a:ea typeface="Nunito ExtraBold"/>
                <a:cs typeface="Nunito ExtraBold"/>
                <a:sym typeface="Nunito ExtraBold"/>
              </a:rPr>
              <a:t>Public Health Impact</a:t>
            </a:r>
            <a:endParaRPr sz="2100">
              <a:solidFill>
                <a:schemeClr val="dk2"/>
              </a:solidFill>
            </a:endParaRPr>
          </a:p>
        </p:txBody>
      </p:sp>
      <p:sp>
        <p:nvSpPr>
          <p:cNvPr id="132" name="Google Shape;132;p18"/>
          <p:cNvSpPr txBox="1"/>
          <p:nvPr/>
        </p:nvSpPr>
        <p:spPr>
          <a:xfrm>
            <a:off x="1318725" y="1712800"/>
            <a:ext cx="2887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134F5C"/>
                </a:solidFill>
                <a:latin typeface="Nunito ExtraBold"/>
                <a:ea typeface="Nunito ExtraBold"/>
                <a:cs typeface="Nunito ExtraBold"/>
                <a:sym typeface="Nunito ExtraBold"/>
              </a:rPr>
              <a:t>Operational Feasibility</a:t>
            </a:r>
            <a:endParaRPr sz="2100">
              <a:solidFill>
                <a:schemeClr val="dk2"/>
              </a:solidFill>
            </a:endParaRPr>
          </a:p>
        </p:txBody>
      </p:sp>
      <p:sp>
        <p:nvSpPr>
          <p:cNvPr id="133" name="Google Shape;133;p18"/>
          <p:cNvSpPr txBox="1"/>
          <p:nvPr/>
        </p:nvSpPr>
        <p:spPr>
          <a:xfrm>
            <a:off x="1318725" y="2388425"/>
            <a:ext cx="2887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134F5C"/>
                </a:solidFill>
                <a:latin typeface="Nunito ExtraBold"/>
                <a:ea typeface="Nunito ExtraBold"/>
                <a:cs typeface="Nunito ExtraBold"/>
                <a:sym typeface="Nunito ExtraBold"/>
              </a:rPr>
              <a:t>Political Feasibility</a:t>
            </a:r>
            <a:endParaRPr sz="2100">
              <a:solidFill>
                <a:schemeClr val="dk2"/>
              </a:solidFill>
            </a:endParaRPr>
          </a:p>
        </p:txBody>
      </p:sp>
      <p:sp>
        <p:nvSpPr>
          <p:cNvPr id="134" name="Google Shape;134;p18"/>
          <p:cNvSpPr txBox="1"/>
          <p:nvPr/>
        </p:nvSpPr>
        <p:spPr>
          <a:xfrm>
            <a:off x="1318725" y="3064050"/>
            <a:ext cx="2887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134F5C"/>
                </a:solidFill>
                <a:latin typeface="Nunito ExtraBold"/>
                <a:ea typeface="Nunito ExtraBold"/>
                <a:cs typeface="Nunito ExtraBold"/>
                <a:sym typeface="Nunito ExtraBold"/>
              </a:rPr>
              <a:t>Budget Impact</a:t>
            </a:r>
            <a:endParaRPr sz="2100">
              <a:solidFill>
                <a:schemeClr val="dk2"/>
              </a:solidFill>
            </a:endParaRPr>
          </a:p>
        </p:txBody>
      </p:sp>
      <p:sp>
        <p:nvSpPr>
          <p:cNvPr id="135" name="Google Shape;135;p18"/>
          <p:cNvSpPr txBox="1"/>
          <p:nvPr/>
        </p:nvSpPr>
        <p:spPr>
          <a:xfrm>
            <a:off x="426425" y="3842050"/>
            <a:ext cx="36819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34F5C"/>
                </a:solidFill>
                <a:latin typeface="Nunito"/>
                <a:ea typeface="Nunito"/>
                <a:cs typeface="Nunito"/>
                <a:sym typeface="Nunito"/>
              </a:rPr>
              <a:t>Policy Analysis</a:t>
            </a:r>
            <a:endParaRPr sz="1800" b="1">
              <a:solidFill>
                <a:srgbClr val="134F5C"/>
              </a:solidFill>
              <a:latin typeface="Nunito"/>
              <a:ea typeface="Nunito"/>
              <a:cs typeface="Nunito"/>
              <a:sym typeface="Nunito"/>
            </a:endParaRPr>
          </a:p>
          <a:p>
            <a:pPr marL="0" lvl="0" indent="0" algn="ctr" rtl="0">
              <a:spcBef>
                <a:spcPts val="0"/>
              </a:spcBef>
              <a:spcAft>
                <a:spcPts val="0"/>
              </a:spcAft>
              <a:buNone/>
            </a:pPr>
            <a:r>
              <a:rPr lang="en" sz="1600">
                <a:solidFill>
                  <a:srgbClr val="134F5C"/>
                </a:solidFill>
                <a:latin typeface="Nunito"/>
                <a:ea typeface="Nunito"/>
                <a:cs typeface="Nunito"/>
                <a:sym typeface="Nunito"/>
              </a:rPr>
              <a:t>(CDC’s Policy Analytical Framework)</a:t>
            </a:r>
            <a:endParaRPr sz="1600">
              <a:solidFill>
                <a:srgbClr val="134F5C"/>
              </a:solidFill>
              <a:latin typeface="Nunito"/>
              <a:ea typeface="Nunito"/>
              <a:cs typeface="Nunito"/>
              <a:sym typeface="Nunito"/>
            </a:endParaRPr>
          </a:p>
        </p:txBody>
      </p:sp>
      <p:sp>
        <p:nvSpPr>
          <p:cNvPr id="136" name="Google Shape;136;p18"/>
          <p:cNvSpPr txBox="1"/>
          <p:nvPr/>
        </p:nvSpPr>
        <p:spPr>
          <a:xfrm>
            <a:off x="675800" y="1006425"/>
            <a:ext cx="5121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latin typeface="Nunito Black"/>
                <a:ea typeface="Nunito Black"/>
                <a:cs typeface="Nunito Black"/>
                <a:sym typeface="Nunito Black"/>
              </a:rPr>
              <a:t>?</a:t>
            </a:r>
            <a:endParaRPr sz="2900">
              <a:solidFill>
                <a:schemeClr val="lt1"/>
              </a:solidFill>
              <a:latin typeface="Nunito Black"/>
              <a:ea typeface="Nunito Black"/>
              <a:cs typeface="Nunito Black"/>
              <a:sym typeface="Nunito Black"/>
            </a:endParaRPr>
          </a:p>
        </p:txBody>
      </p:sp>
      <p:sp>
        <p:nvSpPr>
          <p:cNvPr id="137" name="Google Shape;137;p18"/>
          <p:cNvSpPr txBox="1"/>
          <p:nvPr/>
        </p:nvSpPr>
        <p:spPr>
          <a:xfrm>
            <a:off x="5035775" y="3842050"/>
            <a:ext cx="36819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134F5C"/>
                </a:solidFill>
                <a:latin typeface="Nunito"/>
                <a:ea typeface="Nunito"/>
                <a:cs typeface="Nunito"/>
                <a:sym typeface="Nunito"/>
              </a:rPr>
              <a:t>Cost-Effectiveness Analysis</a:t>
            </a:r>
            <a:endParaRPr sz="1800" b="1">
              <a:solidFill>
                <a:srgbClr val="134F5C"/>
              </a:solidFill>
              <a:latin typeface="Nunito"/>
              <a:ea typeface="Nunito"/>
              <a:cs typeface="Nunito"/>
              <a:sym typeface="Nunito"/>
            </a:endParaRPr>
          </a:p>
          <a:p>
            <a:pPr marL="0" lvl="0" indent="0" algn="ctr" rtl="0">
              <a:spcBef>
                <a:spcPts val="0"/>
              </a:spcBef>
              <a:spcAft>
                <a:spcPts val="0"/>
              </a:spcAft>
              <a:buNone/>
            </a:pPr>
            <a:r>
              <a:rPr lang="en" sz="1600">
                <a:solidFill>
                  <a:srgbClr val="134F5C"/>
                </a:solidFill>
                <a:latin typeface="Nunito"/>
                <a:ea typeface="Nunito"/>
                <a:cs typeface="Nunito"/>
                <a:sym typeface="Nunito"/>
              </a:rPr>
              <a:t>(USD/DALY averted)</a:t>
            </a:r>
            <a:endParaRPr sz="1600">
              <a:solidFill>
                <a:srgbClr val="134F5C"/>
              </a:solidFill>
              <a:latin typeface="Nunito"/>
              <a:ea typeface="Nunito"/>
              <a:cs typeface="Nunito"/>
              <a:sym typeface="Nunito"/>
            </a:endParaRPr>
          </a:p>
        </p:txBody>
      </p:sp>
      <p:cxnSp>
        <p:nvCxnSpPr>
          <p:cNvPr id="138" name="Google Shape;138;p18"/>
          <p:cNvCxnSpPr/>
          <p:nvPr/>
        </p:nvCxnSpPr>
        <p:spPr>
          <a:xfrm>
            <a:off x="4572050" y="850300"/>
            <a:ext cx="0" cy="3323700"/>
          </a:xfrm>
          <a:prstGeom prst="straightConnector1">
            <a:avLst/>
          </a:prstGeom>
          <a:noFill/>
          <a:ln w="9525" cap="flat" cmpd="sng">
            <a:solidFill>
              <a:schemeClr val="dk2"/>
            </a:solidFill>
            <a:prstDash val="solid"/>
            <a:round/>
            <a:headEnd type="none" w="med" len="med"/>
            <a:tailEnd type="none" w="med" len="med"/>
          </a:ln>
        </p:spPr>
      </p:cxnSp>
      <p:pic>
        <p:nvPicPr>
          <p:cNvPr id="139" name="Google Shape;139;p18" title="Screenshot 2025-07-08 at 6.34.25 PM.png"/>
          <p:cNvPicPr preferRelativeResize="0"/>
          <p:nvPr/>
        </p:nvPicPr>
        <p:blipFill>
          <a:blip r:embed="rId3">
            <a:alphaModFix/>
          </a:blip>
          <a:stretch>
            <a:fillRect/>
          </a:stretch>
        </p:blipFill>
        <p:spPr>
          <a:xfrm>
            <a:off x="4986875" y="850300"/>
            <a:ext cx="3588681" cy="1989600"/>
          </a:xfrm>
          <a:prstGeom prst="rect">
            <a:avLst/>
          </a:prstGeom>
          <a:noFill/>
          <a:ln>
            <a:noFill/>
          </a:ln>
        </p:spPr>
      </p:pic>
      <p:sp>
        <p:nvSpPr>
          <p:cNvPr id="140" name="Google Shape;140;p18"/>
          <p:cNvSpPr txBox="1"/>
          <p:nvPr/>
        </p:nvSpPr>
        <p:spPr>
          <a:xfrm>
            <a:off x="5215475" y="2839900"/>
            <a:ext cx="3322500" cy="7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34F5C"/>
                </a:solidFill>
                <a:latin typeface="Nunito"/>
                <a:ea typeface="Nunito"/>
                <a:cs typeface="Nunito"/>
                <a:sym typeface="Nunito"/>
              </a:rPr>
              <a:t>Decision Tree + Markov Model</a:t>
            </a:r>
            <a:endParaRPr b="1">
              <a:solidFill>
                <a:srgbClr val="134F5C"/>
              </a:solidFill>
              <a:latin typeface="Nunito"/>
              <a:ea typeface="Nunito"/>
              <a:cs typeface="Nunito"/>
              <a:sym typeface="Nunito"/>
            </a:endParaRPr>
          </a:p>
          <a:p>
            <a:pPr marL="0" lvl="0" indent="0" algn="ctr" rtl="0">
              <a:spcBef>
                <a:spcPts val="0"/>
              </a:spcBef>
              <a:spcAft>
                <a:spcPts val="0"/>
              </a:spcAft>
              <a:buNone/>
            </a:pPr>
            <a:r>
              <a:rPr lang="en">
                <a:solidFill>
                  <a:srgbClr val="134F5C"/>
                </a:solidFill>
                <a:latin typeface="Nunito"/>
                <a:ea typeface="Nunito"/>
                <a:cs typeface="Nunito"/>
                <a:sym typeface="Nunito"/>
              </a:rPr>
              <a:t>using the AMUA software</a:t>
            </a:r>
            <a:endParaRPr>
              <a:solidFill>
                <a:srgbClr val="134F5C"/>
              </a:solidFill>
              <a:latin typeface="Nunito"/>
              <a:ea typeface="Nunito"/>
              <a:cs typeface="Nunito"/>
              <a:sym typeface="Nunito"/>
            </a:endParaRPr>
          </a:p>
        </p:txBody>
      </p:sp>
      <p:sp>
        <p:nvSpPr>
          <p:cNvPr id="141" name="Google Shape;141;p18"/>
          <p:cNvSpPr/>
          <p:nvPr/>
        </p:nvSpPr>
        <p:spPr>
          <a:xfrm>
            <a:off x="675800" y="1656850"/>
            <a:ext cx="512100" cy="512100"/>
          </a:xfrm>
          <a:prstGeom prst="ellipse">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8"/>
          <p:cNvSpPr txBox="1"/>
          <p:nvPr/>
        </p:nvSpPr>
        <p:spPr>
          <a:xfrm>
            <a:off x="675800" y="1682050"/>
            <a:ext cx="5121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latin typeface="Nunito Black"/>
                <a:ea typeface="Nunito Black"/>
                <a:cs typeface="Nunito Black"/>
                <a:sym typeface="Nunito Black"/>
              </a:rPr>
              <a:t>?</a:t>
            </a:r>
            <a:endParaRPr sz="2900">
              <a:solidFill>
                <a:schemeClr val="lt1"/>
              </a:solidFill>
              <a:latin typeface="Nunito Black"/>
              <a:ea typeface="Nunito Black"/>
              <a:cs typeface="Nunito Black"/>
              <a:sym typeface="Nunito Black"/>
            </a:endParaRPr>
          </a:p>
        </p:txBody>
      </p:sp>
      <p:sp>
        <p:nvSpPr>
          <p:cNvPr id="143" name="Google Shape;143;p18"/>
          <p:cNvSpPr/>
          <p:nvPr/>
        </p:nvSpPr>
        <p:spPr>
          <a:xfrm>
            <a:off x="675800" y="2332475"/>
            <a:ext cx="512100" cy="512100"/>
          </a:xfrm>
          <a:prstGeom prst="ellipse">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18"/>
          <p:cNvSpPr txBox="1"/>
          <p:nvPr/>
        </p:nvSpPr>
        <p:spPr>
          <a:xfrm>
            <a:off x="675800" y="2357675"/>
            <a:ext cx="5121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latin typeface="Nunito Black"/>
                <a:ea typeface="Nunito Black"/>
                <a:cs typeface="Nunito Black"/>
                <a:sym typeface="Nunito Black"/>
              </a:rPr>
              <a:t>?</a:t>
            </a:r>
            <a:endParaRPr sz="2900">
              <a:solidFill>
                <a:schemeClr val="lt1"/>
              </a:solidFill>
              <a:latin typeface="Nunito Black"/>
              <a:ea typeface="Nunito Black"/>
              <a:cs typeface="Nunito Black"/>
              <a:sym typeface="Nunito Black"/>
            </a:endParaRPr>
          </a:p>
        </p:txBody>
      </p:sp>
      <p:sp>
        <p:nvSpPr>
          <p:cNvPr id="145" name="Google Shape;145;p18"/>
          <p:cNvSpPr/>
          <p:nvPr/>
        </p:nvSpPr>
        <p:spPr>
          <a:xfrm>
            <a:off x="675800" y="3008100"/>
            <a:ext cx="512100" cy="512100"/>
          </a:xfrm>
          <a:prstGeom prst="ellipse">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18"/>
          <p:cNvSpPr txBox="1"/>
          <p:nvPr/>
        </p:nvSpPr>
        <p:spPr>
          <a:xfrm>
            <a:off x="675800" y="3033300"/>
            <a:ext cx="5121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latin typeface="Nunito Black"/>
                <a:ea typeface="Nunito Black"/>
                <a:cs typeface="Nunito Black"/>
                <a:sym typeface="Nunito Black"/>
              </a:rPr>
              <a:t>?</a:t>
            </a:r>
            <a:endParaRPr sz="2900">
              <a:solidFill>
                <a:schemeClr val="lt1"/>
              </a:solidFill>
              <a:latin typeface="Nunito Black"/>
              <a:ea typeface="Nunito Black"/>
              <a:cs typeface="Nunito Black"/>
              <a:sym typeface="Nunito Black"/>
            </a:endParaRPr>
          </a:p>
        </p:txBody>
      </p:sp>
      <p:sp>
        <p:nvSpPr>
          <p:cNvPr id="147" name="Google Shape;147;p18"/>
          <p:cNvSpPr/>
          <p:nvPr/>
        </p:nvSpPr>
        <p:spPr>
          <a:xfrm rot="10800000" flipH="1">
            <a:off x="0" y="150"/>
            <a:ext cx="1998000" cy="514200"/>
          </a:xfrm>
          <a:prstGeom prst="round1Rect">
            <a:avLst>
              <a:gd name="adj" fmla="val 50000"/>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18"/>
          <p:cNvSpPr txBox="1"/>
          <p:nvPr/>
        </p:nvSpPr>
        <p:spPr>
          <a:xfrm>
            <a:off x="137200" y="46858"/>
            <a:ext cx="19896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lt1"/>
                </a:solidFill>
                <a:latin typeface="Nunito"/>
                <a:ea typeface="Nunito"/>
                <a:cs typeface="Nunito"/>
                <a:sym typeface="Nunito"/>
              </a:rPr>
              <a:t>Methodology</a:t>
            </a:r>
            <a:endParaRPr sz="1500">
              <a:solidFill>
                <a:schemeClr val="lt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9"/>
          <p:cNvGrpSpPr/>
          <p:nvPr/>
        </p:nvGrpSpPr>
        <p:grpSpPr>
          <a:xfrm>
            <a:off x="250786" y="1198596"/>
            <a:ext cx="3644872" cy="3739021"/>
            <a:chOff x="403200" y="917507"/>
            <a:chExt cx="3696250" cy="3791726"/>
          </a:xfrm>
        </p:grpSpPr>
        <p:sp>
          <p:nvSpPr>
            <p:cNvPr id="154" name="Google Shape;154;p19"/>
            <p:cNvSpPr/>
            <p:nvPr/>
          </p:nvSpPr>
          <p:spPr>
            <a:xfrm>
              <a:off x="3768101" y="989213"/>
              <a:ext cx="270300" cy="270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latin typeface="Nunito"/>
                <a:ea typeface="Nunito"/>
                <a:cs typeface="Nunito"/>
                <a:sym typeface="Nunito"/>
              </a:endParaRPr>
            </a:p>
          </p:txBody>
        </p:sp>
        <p:sp>
          <p:nvSpPr>
            <p:cNvPr id="155" name="Google Shape;155;p19"/>
            <p:cNvSpPr/>
            <p:nvPr/>
          </p:nvSpPr>
          <p:spPr>
            <a:xfrm>
              <a:off x="2931200" y="1259690"/>
              <a:ext cx="270300" cy="27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19"/>
            <p:cNvSpPr/>
            <p:nvPr/>
          </p:nvSpPr>
          <p:spPr>
            <a:xfrm>
              <a:off x="3768101" y="1530167"/>
              <a:ext cx="270300" cy="270300"/>
            </a:xfrm>
            <a:prstGeom prst="ellipse">
              <a:avLst/>
            </a:prstGeom>
            <a:solidFill>
              <a:srgbClr val="156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solidFill>
                  <a:schemeClr val="lt1"/>
                </a:solidFill>
                <a:latin typeface="Nunito"/>
                <a:ea typeface="Nunito"/>
                <a:cs typeface="Nunito"/>
                <a:sym typeface="Nunito"/>
              </a:endParaRPr>
            </a:p>
          </p:txBody>
        </p:sp>
        <p:cxnSp>
          <p:nvCxnSpPr>
            <p:cNvPr id="157" name="Google Shape;157;p19"/>
            <p:cNvCxnSpPr>
              <a:stCxn id="155" idx="5"/>
              <a:endCxn id="156" idx="2"/>
            </p:cNvCxnSpPr>
            <p:nvPr/>
          </p:nvCxnSpPr>
          <p:spPr>
            <a:xfrm>
              <a:off x="3161915" y="1490406"/>
              <a:ext cx="606300" cy="1749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19"/>
            <p:cNvCxnSpPr>
              <a:stCxn id="155" idx="7"/>
              <a:endCxn id="154" idx="2"/>
            </p:cNvCxnSpPr>
            <p:nvPr/>
          </p:nvCxnSpPr>
          <p:spPr>
            <a:xfrm rot="10800000" flipH="1">
              <a:off x="3161915" y="1124375"/>
              <a:ext cx="606300" cy="1749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19"/>
            <p:cNvSpPr/>
            <p:nvPr/>
          </p:nvSpPr>
          <p:spPr>
            <a:xfrm>
              <a:off x="3768101" y="1926233"/>
              <a:ext cx="270300" cy="270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latin typeface="Nunito"/>
                <a:ea typeface="Nunito"/>
                <a:cs typeface="Nunito"/>
                <a:sym typeface="Nunito"/>
              </a:endParaRPr>
            </a:p>
          </p:txBody>
        </p:sp>
        <p:sp>
          <p:nvSpPr>
            <p:cNvPr id="160" name="Google Shape;160;p19"/>
            <p:cNvSpPr/>
            <p:nvPr/>
          </p:nvSpPr>
          <p:spPr>
            <a:xfrm>
              <a:off x="2931200" y="2196710"/>
              <a:ext cx="270300" cy="27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19"/>
            <p:cNvSpPr/>
            <p:nvPr/>
          </p:nvSpPr>
          <p:spPr>
            <a:xfrm>
              <a:off x="3768101" y="2467187"/>
              <a:ext cx="270300" cy="270300"/>
            </a:xfrm>
            <a:prstGeom prst="ellipse">
              <a:avLst/>
            </a:prstGeom>
            <a:solidFill>
              <a:srgbClr val="156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solidFill>
                  <a:schemeClr val="lt1"/>
                </a:solidFill>
                <a:latin typeface="Nunito"/>
                <a:ea typeface="Nunito"/>
                <a:cs typeface="Nunito"/>
                <a:sym typeface="Nunito"/>
              </a:endParaRPr>
            </a:p>
          </p:txBody>
        </p:sp>
        <p:cxnSp>
          <p:nvCxnSpPr>
            <p:cNvPr id="162" name="Google Shape;162;p19"/>
            <p:cNvCxnSpPr>
              <a:stCxn id="160" idx="5"/>
              <a:endCxn id="161" idx="2"/>
            </p:cNvCxnSpPr>
            <p:nvPr/>
          </p:nvCxnSpPr>
          <p:spPr>
            <a:xfrm>
              <a:off x="3161915" y="2427425"/>
              <a:ext cx="606300" cy="1749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19"/>
            <p:cNvCxnSpPr>
              <a:stCxn id="160" idx="7"/>
              <a:endCxn id="159" idx="2"/>
            </p:cNvCxnSpPr>
            <p:nvPr/>
          </p:nvCxnSpPr>
          <p:spPr>
            <a:xfrm rot="10800000" flipH="1">
              <a:off x="3161915" y="2061394"/>
              <a:ext cx="606300" cy="174900"/>
            </a:xfrm>
            <a:prstGeom prst="straightConnector1">
              <a:avLst/>
            </a:prstGeom>
            <a:noFill/>
            <a:ln w="9525" cap="flat" cmpd="sng">
              <a:solidFill>
                <a:schemeClr val="dk2"/>
              </a:solidFill>
              <a:prstDash val="solid"/>
              <a:round/>
              <a:headEnd type="none" w="med" len="med"/>
              <a:tailEnd type="none" w="med" len="med"/>
            </a:ln>
          </p:spPr>
        </p:cxnSp>
        <p:sp>
          <p:nvSpPr>
            <p:cNvPr id="164" name="Google Shape;164;p19"/>
            <p:cNvSpPr/>
            <p:nvPr/>
          </p:nvSpPr>
          <p:spPr>
            <a:xfrm>
              <a:off x="3768101" y="2863236"/>
              <a:ext cx="270300" cy="270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latin typeface="Nunito"/>
                <a:ea typeface="Nunito"/>
                <a:cs typeface="Nunito"/>
                <a:sym typeface="Nunito"/>
              </a:endParaRPr>
            </a:p>
          </p:txBody>
        </p:sp>
        <p:sp>
          <p:nvSpPr>
            <p:cNvPr id="165" name="Google Shape;165;p19"/>
            <p:cNvSpPr/>
            <p:nvPr/>
          </p:nvSpPr>
          <p:spPr>
            <a:xfrm>
              <a:off x="2931200" y="3133713"/>
              <a:ext cx="270300" cy="27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19"/>
            <p:cNvSpPr/>
            <p:nvPr/>
          </p:nvSpPr>
          <p:spPr>
            <a:xfrm>
              <a:off x="3768101" y="3404190"/>
              <a:ext cx="270300" cy="270300"/>
            </a:xfrm>
            <a:prstGeom prst="ellipse">
              <a:avLst/>
            </a:prstGeom>
            <a:solidFill>
              <a:srgbClr val="156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solidFill>
                  <a:schemeClr val="lt1"/>
                </a:solidFill>
                <a:latin typeface="Nunito"/>
                <a:ea typeface="Nunito"/>
                <a:cs typeface="Nunito"/>
                <a:sym typeface="Nunito"/>
              </a:endParaRPr>
            </a:p>
          </p:txBody>
        </p:sp>
        <p:cxnSp>
          <p:nvCxnSpPr>
            <p:cNvPr id="167" name="Google Shape;167;p19"/>
            <p:cNvCxnSpPr>
              <a:stCxn id="165" idx="5"/>
              <a:endCxn id="166" idx="2"/>
            </p:cNvCxnSpPr>
            <p:nvPr/>
          </p:nvCxnSpPr>
          <p:spPr>
            <a:xfrm>
              <a:off x="3161915" y="3364429"/>
              <a:ext cx="606300" cy="1749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19"/>
            <p:cNvCxnSpPr>
              <a:stCxn id="165" idx="7"/>
              <a:endCxn id="164" idx="2"/>
            </p:cNvCxnSpPr>
            <p:nvPr/>
          </p:nvCxnSpPr>
          <p:spPr>
            <a:xfrm rot="10800000" flipH="1">
              <a:off x="3161915" y="2998398"/>
              <a:ext cx="606300" cy="174900"/>
            </a:xfrm>
            <a:prstGeom prst="straightConnector1">
              <a:avLst/>
            </a:prstGeom>
            <a:noFill/>
            <a:ln w="9525" cap="flat" cmpd="sng">
              <a:solidFill>
                <a:schemeClr val="dk2"/>
              </a:solidFill>
              <a:prstDash val="solid"/>
              <a:round/>
              <a:headEnd type="none" w="med" len="med"/>
              <a:tailEnd type="none" w="med" len="med"/>
            </a:ln>
          </p:spPr>
        </p:cxnSp>
        <p:sp>
          <p:nvSpPr>
            <p:cNvPr id="169" name="Google Shape;169;p19"/>
            <p:cNvSpPr/>
            <p:nvPr/>
          </p:nvSpPr>
          <p:spPr>
            <a:xfrm>
              <a:off x="3768101" y="3800240"/>
              <a:ext cx="270300" cy="270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latin typeface="Nunito"/>
                <a:ea typeface="Nunito"/>
                <a:cs typeface="Nunito"/>
                <a:sym typeface="Nunito"/>
              </a:endParaRPr>
            </a:p>
          </p:txBody>
        </p:sp>
        <p:sp>
          <p:nvSpPr>
            <p:cNvPr id="170" name="Google Shape;170;p19"/>
            <p:cNvSpPr/>
            <p:nvPr/>
          </p:nvSpPr>
          <p:spPr>
            <a:xfrm>
              <a:off x="2931200" y="4070717"/>
              <a:ext cx="270300" cy="270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19"/>
            <p:cNvSpPr/>
            <p:nvPr/>
          </p:nvSpPr>
          <p:spPr>
            <a:xfrm>
              <a:off x="3768101" y="4341194"/>
              <a:ext cx="270300" cy="270300"/>
            </a:xfrm>
            <a:prstGeom prst="ellipse">
              <a:avLst/>
            </a:prstGeom>
            <a:solidFill>
              <a:srgbClr val="156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b="1">
                <a:solidFill>
                  <a:schemeClr val="lt1"/>
                </a:solidFill>
                <a:latin typeface="Nunito"/>
                <a:ea typeface="Nunito"/>
                <a:cs typeface="Nunito"/>
                <a:sym typeface="Nunito"/>
              </a:endParaRPr>
            </a:p>
          </p:txBody>
        </p:sp>
        <p:cxnSp>
          <p:nvCxnSpPr>
            <p:cNvPr id="172" name="Google Shape;172;p19"/>
            <p:cNvCxnSpPr>
              <a:stCxn id="170" idx="5"/>
              <a:endCxn id="171" idx="2"/>
            </p:cNvCxnSpPr>
            <p:nvPr/>
          </p:nvCxnSpPr>
          <p:spPr>
            <a:xfrm>
              <a:off x="3161915" y="4301432"/>
              <a:ext cx="606300" cy="1749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19"/>
            <p:cNvCxnSpPr>
              <a:stCxn id="170" idx="7"/>
              <a:endCxn id="169" idx="2"/>
            </p:cNvCxnSpPr>
            <p:nvPr/>
          </p:nvCxnSpPr>
          <p:spPr>
            <a:xfrm rot="10800000" flipH="1">
              <a:off x="3161915" y="3935401"/>
              <a:ext cx="606300" cy="174900"/>
            </a:xfrm>
            <a:prstGeom prst="straightConnector1">
              <a:avLst/>
            </a:prstGeom>
            <a:noFill/>
            <a:ln w="9525" cap="flat" cmpd="sng">
              <a:solidFill>
                <a:schemeClr val="dk2"/>
              </a:solidFill>
              <a:prstDash val="solid"/>
              <a:round/>
              <a:headEnd type="none" w="med" len="med"/>
              <a:tailEnd type="none" w="med" len="med"/>
            </a:ln>
          </p:spPr>
        </p:cxnSp>
        <p:sp>
          <p:nvSpPr>
            <p:cNvPr id="174" name="Google Shape;174;p19"/>
            <p:cNvSpPr/>
            <p:nvPr/>
          </p:nvSpPr>
          <p:spPr>
            <a:xfrm>
              <a:off x="403200" y="2277300"/>
              <a:ext cx="1046100" cy="10461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Filipinos aged 20 years and older</a:t>
              </a:r>
              <a:endParaRPr sz="1200" b="1">
                <a:solidFill>
                  <a:schemeClr val="lt1"/>
                </a:solidFill>
                <a:latin typeface="Nunito"/>
                <a:ea typeface="Nunito"/>
                <a:cs typeface="Nunito"/>
                <a:sym typeface="Nunito"/>
              </a:endParaRPr>
            </a:p>
          </p:txBody>
        </p:sp>
        <p:cxnSp>
          <p:nvCxnSpPr>
            <p:cNvPr id="175" name="Google Shape;175;p19"/>
            <p:cNvCxnSpPr>
              <a:stCxn id="155" idx="2"/>
              <a:endCxn id="174" idx="3"/>
            </p:cNvCxnSpPr>
            <p:nvPr/>
          </p:nvCxnSpPr>
          <p:spPr>
            <a:xfrm flipH="1">
              <a:off x="1449200" y="1394840"/>
              <a:ext cx="1482000" cy="1405500"/>
            </a:xfrm>
            <a:prstGeom prst="bentConnector3">
              <a:avLst>
                <a:gd name="adj1" fmla="val 49997"/>
              </a:avLst>
            </a:prstGeom>
            <a:noFill/>
            <a:ln w="9525" cap="flat" cmpd="sng">
              <a:solidFill>
                <a:schemeClr val="dk2"/>
              </a:solidFill>
              <a:prstDash val="solid"/>
              <a:round/>
              <a:headEnd type="none" w="med" len="med"/>
              <a:tailEnd type="none" w="med" len="med"/>
            </a:ln>
          </p:spPr>
        </p:cxnSp>
        <p:cxnSp>
          <p:nvCxnSpPr>
            <p:cNvPr id="176" name="Google Shape;176;p19"/>
            <p:cNvCxnSpPr>
              <a:stCxn id="160" idx="2"/>
              <a:endCxn id="174" idx="3"/>
            </p:cNvCxnSpPr>
            <p:nvPr/>
          </p:nvCxnSpPr>
          <p:spPr>
            <a:xfrm flipH="1">
              <a:off x="1449200" y="2331860"/>
              <a:ext cx="1482000" cy="468600"/>
            </a:xfrm>
            <a:prstGeom prst="bentConnector3">
              <a:avLst>
                <a:gd name="adj1" fmla="val 49997"/>
              </a:avLst>
            </a:prstGeom>
            <a:noFill/>
            <a:ln w="9525" cap="flat" cmpd="sng">
              <a:solidFill>
                <a:schemeClr val="dk2"/>
              </a:solidFill>
              <a:prstDash val="solid"/>
              <a:round/>
              <a:headEnd type="none" w="med" len="med"/>
              <a:tailEnd type="none" w="med" len="med"/>
            </a:ln>
          </p:spPr>
        </p:cxnSp>
        <p:cxnSp>
          <p:nvCxnSpPr>
            <p:cNvPr id="177" name="Google Shape;177;p19"/>
            <p:cNvCxnSpPr>
              <a:stCxn id="165" idx="2"/>
              <a:endCxn id="174" idx="3"/>
            </p:cNvCxnSpPr>
            <p:nvPr/>
          </p:nvCxnSpPr>
          <p:spPr>
            <a:xfrm rot="10800000">
              <a:off x="1449200" y="2800263"/>
              <a:ext cx="1482000" cy="468600"/>
            </a:xfrm>
            <a:prstGeom prst="bentConnector3">
              <a:avLst>
                <a:gd name="adj1" fmla="val 49997"/>
              </a:avLst>
            </a:prstGeom>
            <a:noFill/>
            <a:ln w="9525" cap="flat" cmpd="sng">
              <a:solidFill>
                <a:schemeClr val="dk2"/>
              </a:solidFill>
              <a:prstDash val="solid"/>
              <a:round/>
              <a:headEnd type="none" w="med" len="med"/>
              <a:tailEnd type="none" w="med" len="med"/>
            </a:ln>
          </p:spPr>
        </p:cxnSp>
        <p:cxnSp>
          <p:nvCxnSpPr>
            <p:cNvPr id="178" name="Google Shape;178;p19"/>
            <p:cNvCxnSpPr>
              <a:stCxn id="170" idx="2"/>
              <a:endCxn id="174" idx="3"/>
            </p:cNvCxnSpPr>
            <p:nvPr/>
          </p:nvCxnSpPr>
          <p:spPr>
            <a:xfrm rot="10800000">
              <a:off x="1449200" y="2800367"/>
              <a:ext cx="1482000" cy="1405500"/>
            </a:xfrm>
            <a:prstGeom prst="bentConnector3">
              <a:avLst>
                <a:gd name="adj1" fmla="val 49997"/>
              </a:avLst>
            </a:prstGeom>
            <a:noFill/>
            <a:ln w="9525" cap="flat" cmpd="sng">
              <a:solidFill>
                <a:schemeClr val="dk2"/>
              </a:solidFill>
              <a:prstDash val="solid"/>
              <a:round/>
              <a:headEnd type="none" w="med" len="med"/>
              <a:tailEnd type="none" w="med" len="med"/>
            </a:ln>
          </p:spPr>
        </p:cxnSp>
        <p:sp>
          <p:nvSpPr>
            <p:cNvPr id="179" name="Google Shape;179;p19"/>
            <p:cNvSpPr txBox="1"/>
            <p:nvPr/>
          </p:nvSpPr>
          <p:spPr>
            <a:xfrm>
              <a:off x="2128420" y="1125553"/>
              <a:ext cx="1196400" cy="34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5F7A"/>
                  </a:solidFill>
                  <a:latin typeface="Nunito ExtraBold"/>
                  <a:ea typeface="Nunito ExtraBold"/>
                  <a:cs typeface="Nunito ExtraBold"/>
                  <a:sym typeface="Nunito ExtraBold"/>
                </a:rPr>
                <a:t>Status quo</a:t>
              </a:r>
              <a:endParaRPr sz="1000">
                <a:solidFill>
                  <a:srgbClr val="005F7A"/>
                </a:solidFill>
                <a:latin typeface="Nunito ExtraBold"/>
                <a:ea typeface="Nunito ExtraBold"/>
                <a:cs typeface="Nunito ExtraBold"/>
                <a:sym typeface="Nunito ExtraBold"/>
              </a:endParaRPr>
            </a:p>
          </p:txBody>
        </p:sp>
        <p:sp>
          <p:nvSpPr>
            <p:cNvPr id="180" name="Google Shape;180;p19"/>
            <p:cNvSpPr txBox="1"/>
            <p:nvPr/>
          </p:nvSpPr>
          <p:spPr>
            <a:xfrm>
              <a:off x="2128425" y="2066644"/>
              <a:ext cx="1196400" cy="34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5F7A"/>
                  </a:solidFill>
                  <a:latin typeface="Nunito ExtraBold"/>
                  <a:ea typeface="Nunito ExtraBold"/>
                  <a:cs typeface="Nunito ExtraBold"/>
                  <a:sym typeface="Nunito ExtraBold"/>
                </a:rPr>
                <a:t>SBCC</a:t>
              </a:r>
              <a:endParaRPr sz="1000">
                <a:solidFill>
                  <a:srgbClr val="005F7A"/>
                </a:solidFill>
                <a:latin typeface="Nunito ExtraBold"/>
                <a:ea typeface="Nunito ExtraBold"/>
                <a:cs typeface="Nunito ExtraBold"/>
                <a:sym typeface="Nunito ExtraBold"/>
              </a:endParaRPr>
            </a:p>
          </p:txBody>
        </p:sp>
        <p:sp>
          <p:nvSpPr>
            <p:cNvPr id="181" name="Google Shape;181;p19"/>
            <p:cNvSpPr txBox="1"/>
            <p:nvPr/>
          </p:nvSpPr>
          <p:spPr>
            <a:xfrm>
              <a:off x="2128425" y="2994083"/>
              <a:ext cx="1196400" cy="34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5F7A"/>
                  </a:solidFill>
                  <a:latin typeface="Nunito ExtraBold"/>
                  <a:ea typeface="Nunito ExtraBold"/>
                  <a:cs typeface="Nunito ExtraBold"/>
                  <a:sym typeface="Nunito ExtraBold"/>
                </a:rPr>
                <a:t>Cessation</a:t>
              </a:r>
              <a:endParaRPr sz="1000">
                <a:solidFill>
                  <a:srgbClr val="005F7A"/>
                </a:solidFill>
                <a:latin typeface="Nunito ExtraBold"/>
                <a:ea typeface="Nunito ExtraBold"/>
                <a:cs typeface="Nunito ExtraBold"/>
                <a:sym typeface="Nunito ExtraBold"/>
              </a:endParaRPr>
            </a:p>
          </p:txBody>
        </p:sp>
        <p:sp>
          <p:nvSpPr>
            <p:cNvPr id="182" name="Google Shape;182;p19"/>
            <p:cNvSpPr txBox="1"/>
            <p:nvPr/>
          </p:nvSpPr>
          <p:spPr>
            <a:xfrm>
              <a:off x="2128425" y="3726855"/>
              <a:ext cx="1196400" cy="49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5F7A"/>
                  </a:solidFill>
                  <a:latin typeface="Nunito ExtraBold"/>
                  <a:ea typeface="Nunito ExtraBold"/>
                  <a:cs typeface="Nunito ExtraBold"/>
                  <a:sym typeface="Nunito ExtraBold"/>
                </a:rPr>
                <a:t>SBCC + Cessation</a:t>
              </a:r>
              <a:endParaRPr sz="1000">
                <a:solidFill>
                  <a:srgbClr val="005F7A"/>
                </a:solidFill>
                <a:latin typeface="Nunito ExtraBold"/>
                <a:ea typeface="Nunito ExtraBold"/>
                <a:cs typeface="Nunito ExtraBold"/>
                <a:sym typeface="Nunito ExtraBold"/>
              </a:endParaRPr>
            </a:p>
          </p:txBody>
        </p:sp>
        <p:sp>
          <p:nvSpPr>
            <p:cNvPr id="183" name="Google Shape;183;p19"/>
            <p:cNvSpPr txBox="1"/>
            <p:nvPr/>
          </p:nvSpPr>
          <p:spPr>
            <a:xfrm rot="-951046">
              <a:off x="3092635" y="983089"/>
              <a:ext cx="523921" cy="3122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Drink</a:t>
              </a:r>
              <a:endParaRPr sz="800">
                <a:solidFill>
                  <a:srgbClr val="B7B7B7"/>
                </a:solidFill>
                <a:latin typeface="Nunito Medium"/>
                <a:ea typeface="Nunito Medium"/>
                <a:cs typeface="Nunito Medium"/>
                <a:sym typeface="Nunito Medium"/>
              </a:endParaRPr>
            </a:p>
          </p:txBody>
        </p:sp>
        <p:sp>
          <p:nvSpPr>
            <p:cNvPr id="184" name="Google Shape;184;p19"/>
            <p:cNvSpPr txBox="1"/>
            <p:nvPr/>
          </p:nvSpPr>
          <p:spPr>
            <a:xfrm rot="-951046">
              <a:off x="3092635" y="1923178"/>
              <a:ext cx="523921" cy="3122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Drink</a:t>
              </a:r>
              <a:endParaRPr sz="800">
                <a:solidFill>
                  <a:srgbClr val="B7B7B7"/>
                </a:solidFill>
                <a:latin typeface="Nunito Medium"/>
                <a:ea typeface="Nunito Medium"/>
                <a:cs typeface="Nunito Medium"/>
                <a:sym typeface="Nunito Medium"/>
              </a:endParaRPr>
            </a:p>
          </p:txBody>
        </p:sp>
        <p:sp>
          <p:nvSpPr>
            <p:cNvPr id="185" name="Google Shape;185;p19"/>
            <p:cNvSpPr txBox="1"/>
            <p:nvPr/>
          </p:nvSpPr>
          <p:spPr>
            <a:xfrm rot="-951046">
              <a:off x="3092635" y="2862517"/>
              <a:ext cx="523921" cy="3122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Drink</a:t>
              </a:r>
              <a:endParaRPr sz="800">
                <a:solidFill>
                  <a:srgbClr val="B7B7B7"/>
                </a:solidFill>
                <a:latin typeface="Nunito Medium"/>
                <a:ea typeface="Nunito Medium"/>
                <a:cs typeface="Nunito Medium"/>
                <a:sym typeface="Nunito Medium"/>
              </a:endParaRPr>
            </a:p>
          </p:txBody>
        </p:sp>
        <p:sp>
          <p:nvSpPr>
            <p:cNvPr id="186" name="Google Shape;186;p19"/>
            <p:cNvSpPr txBox="1"/>
            <p:nvPr/>
          </p:nvSpPr>
          <p:spPr>
            <a:xfrm rot="-951046">
              <a:off x="3092635" y="3801842"/>
              <a:ext cx="523921" cy="31223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Drink</a:t>
              </a:r>
              <a:endParaRPr sz="800">
                <a:solidFill>
                  <a:srgbClr val="B7B7B7"/>
                </a:solidFill>
                <a:latin typeface="Nunito Medium"/>
                <a:ea typeface="Nunito Medium"/>
                <a:cs typeface="Nunito Medium"/>
                <a:sym typeface="Nunito Medium"/>
              </a:endParaRPr>
            </a:p>
          </p:txBody>
        </p:sp>
        <p:sp>
          <p:nvSpPr>
            <p:cNvPr id="187" name="Google Shape;187;p19"/>
            <p:cNvSpPr txBox="1"/>
            <p:nvPr/>
          </p:nvSpPr>
          <p:spPr>
            <a:xfrm rot="902173">
              <a:off x="3074679" y="1504108"/>
              <a:ext cx="771308" cy="3121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Not Drink</a:t>
              </a:r>
              <a:endParaRPr sz="800">
                <a:solidFill>
                  <a:srgbClr val="B7B7B7"/>
                </a:solidFill>
                <a:latin typeface="Nunito Medium"/>
                <a:ea typeface="Nunito Medium"/>
                <a:cs typeface="Nunito Medium"/>
                <a:sym typeface="Nunito Medium"/>
              </a:endParaRPr>
            </a:p>
          </p:txBody>
        </p:sp>
        <p:sp>
          <p:nvSpPr>
            <p:cNvPr id="188" name="Google Shape;188;p19"/>
            <p:cNvSpPr txBox="1"/>
            <p:nvPr/>
          </p:nvSpPr>
          <p:spPr>
            <a:xfrm rot="902173">
              <a:off x="3074679" y="2435407"/>
              <a:ext cx="771308" cy="3121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Not Drink</a:t>
              </a:r>
              <a:endParaRPr sz="800">
                <a:solidFill>
                  <a:srgbClr val="B7B7B7"/>
                </a:solidFill>
                <a:latin typeface="Nunito Medium"/>
                <a:ea typeface="Nunito Medium"/>
                <a:cs typeface="Nunito Medium"/>
                <a:sym typeface="Nunito Medium"/>
              </a:endParaRPr>
            </a:p>
          </p:txBody>
        </p:sp>
        <p:sp>
          <p:nvSpPr>
            <p:cNvPr id="189" name="Google Shape;189;p19"/>
            <p:cNvSpPr txBox="1"/>
            <p:nvPr/>
          </p:nvSpPr>
          <p:spPr>
            <a:xfrm rot="902173">
              <a:off x="3074679" y="3361521"/>
              <a:ext cx="771308" cy="3121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Not Drink</a:t>
              </a:r>
              <a:endParaRPr sz="800">
                <a:solidFill>
                  <a:srgbClr val="B7B7B7"/>
                </a:solidFill>
                <a:latin typeface="Nunito Medium"/>
                <a:ea typeface="Nunito Medium"/>
                <a:cs typeface="Nunito Medium"/>
                <a:sym typeface="Nunito Medium"/>
              </a:endParaRPr>
            </a:p>
          </p:txBody>
        </p:sp>
        <p:sp>
          <p:nvSpPr>
            <p:cNvPr id="190" name="Google Shape;190;p19"/>
            <p:cNvSpPr txBox="1"/>
            <p:nvPr/>
          </p:nvSpPr>
          <p:spPr>
            <a:xfrm rot="902173">
              <a:off x="3074679" y="4302338"/>
              <a:ext cx="771308" cy="3121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B7B7B7"/>
                  </a:solidFill>
                  <a:latin typeface="Nunito Medium"/>
                  <a:ea typeface="Nunito Medium"/>
                  <a:cs typeface="Nunito Medium"/>
                  <a:sym typeface="Nunito Medium"/>
                </a:rPr>
                <a:t>Not Drink</a:t>
              </a:r>
              <a:endParaRPr sz="800">
                <a:solidFill>
                  <a:srgbClr val="B7B7B7"/>
                </a:solidFill>
                <a:latin typeface="Nunito Medium"/>
                <a:ea typeface="Nunito Medium"/>
                <a:cs typeface="Nunito Medium"/>
                <a:sym typeface="Nunito Medium"/>
              </a:endParaRPr>
            </a:p>
          </p:txBody>
        </p:sp>
        <p:sp>
          <p:nvSpPr>
            <p:cNvPr id="191" name="Google Shape;191;p19"/>
            <p:cNvSpPr txBox="1"/>
            <p:nvPr/>
          </p:nvSpPr>
          <p:spPr>
            <a:xfrm>
              <a:off x="3707050" y="930000"/>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005F7A"/>
                  </a:solidFill>
                  <a:latin typeface="Nunito ExtraBold"/>
                  <a:ea typeface="Nunito ExtraBold"/>
                  <a:cs typeface="Nunito ExtraBold"/>
                  <a:sym typeface="Nunito ExtraBold"/>
                </a:rPr>
                <a:t>M</a:t>
              </a:r>
              <a:endParaRPr sz="1200">
                <a:solidFill>
                  <a:srgbClr val="005F7A"/>
                </a:solidFill>
                <a:latin typeface="Nunito ExtraBold"/>
                <a:ea typeface="Nunito ExtraBold"/>
                <a:cs typeface="Nunito ExtraBold"/>
                <a:sym typeface="Nunito ExtraBold"/>
              </a:endParaRPr>
            </a:p>
          </p:txBody>
        </p:sp>
        <p:sp>
          <p:nvSpPr>
            <p:cNvPr id="192" name="Google Shape;192;p19"/>
            <p:cNvSpPr txBox="1"/>
            <p:nvPr/>
          </p:nvSpPr>
          <p:spPr>
            <a:xfrm>
              <a:off x="3707050" y="1885938"/>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005F7A"/>
                  </a:solidFill>
                  <a:latin typeface="Nunito ExtraBold"/>
                  <a:ea typeface="Nunito ExtraBold"/>
                  <a:cs typeface="Nunito ExtraBold"/>
                  <a:sym typeface="Nunito ExtraBold"/>
                </a:rPr>
                <a:t>M</a:t>
              </a:r>
              <a:endParaRPr sz="1200">
                <a:solidFill>
                  <a:srgbClr val="005F7A"/>
                </a:solidFill>
                <a:latin typeface="Nunito ExtraBold"/>
                <a:ea typeface="Nunito ExtraBold"/>
                <a:cs typeface="Nunito ExtraBold"/>
                <a:sym typeface="Nunito ExtraBold"/>
              </a:endParaRPr>
            </a:p>
          </p:txBody>
        </p:sp>
        <p:sp>
          <p:nvSpPr>
            <p:cNvPr id="193" name="Google Shape;193;p19"/>
            <p:cNvSpPr txBox="1"/>
            <p:nvPr/>
          </p:nvSpPr>
          <p:spPr>
            <a:xfrm>
              <a:off x="3707050" y="2817488"/>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005F7A"/>
                  </a:solidFill>
                  <a:latin typeface="Nunito ExtraBold"/>
                  <a:ea typeface="Nunito ExtraBold"/>
                  <a:cs typeface="Nunito ExtraBold"/>
                  <a:sym typeface="Nunito ExtraBold"/>
                </a:rPr>
                <a:t>M</a:t>
              </a:r>
              <a:endParaRPr sz="1200">
                <a:solidFill>
                  <a:srgbClr val="005F7A"/>
                </a:solidFill>
                <a:latin typeface="Nunito ExtraBold"/>
                <a:ea typeface="Nunito ExtraBold"/>
                <a:cs typeface="Nunito ExtraBold"/>
                <a:sym typeface="Nunito ExtraBold"/>
              </a:endParaRPr>
            </a:p>
          </p:txBody>
        </p:sp>
        <p:sp>
          <p:nvSpPr>
            <p:cNvPr id="194" name="Google Shape;194;p19"/>
            <p:cNvSpPr txBox="1"/>
            <p:nvPr/>
          </p:nvSpPr>
          <p:spPr>
            <a:xfrm>
              <a:off x="3707050" y="3756400"/>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005F7A"/>
                  </a:solidFill>
                  <a:latin typeface="Nunito ExtraBold"/>
                  <a:ea typeface="Nunito ExtraBold"/>
                  <a:cs typeface="Nunito ExtraBold"/>
                  <a:sym typeface="Nunito ExtraBold"/>
                </a:rPr>
                <a:t>M</a:t>
              </a:r>
              <a:endParaRPr sz="1200">
                <a:solidFill>
                  <a:srgbClr val="005F7A"/>
                </a:solidFill>
                <a:latin typeface="Nunito ExtraBold"/>
                <a:ea typeface="Nunito ExtraBold"/>
                <a:cs typeface="Nunito ExtraBold"/>
                <a:sym typeface="Nunito ExtraBold"/>
              </a:endParaRPr>
            </a:p>
          </p:txBody>
        </p:sp>
        <p:sp>
          <p:nvSpPr>
            <p:cNvPr id="195" name="Google Shape;195;p19"/>
            <p:cNvSpPr txBox="1"/>
            <p:nvPr/>
          </p:nvSpPr>
          <p:spPr>
            <a:xfrm>
              <a:off x="3707050" y="1475813"/>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Nunito ExtraBold"/>
                  <a:ea typeface="Nunito ExtraBold"/>
                  <a:cs typeface="Nunito ExtraBold"/>
                  <a:sym typeface="Nunito ExtraBold"/>
                </a:rPr>
                <a:t>M</a:t>
              </a:r>
              <a:endParaRPr sz="1200">
                <a:solidFill>
                  <a:schemeClr val="lt1"/>
                </a:solidFill>
                <a:latin typeface="Nunito ExtraBold"/>
                <a:ea typeface="Nunito ExtraBold"/>
                <a:cs typeface="Nunito ExtraBold"/>
                <a:sym typeface="Nunito ExtraBold"/>
              </a:endParaRPr>
            </a:p>
          </p:txBody>
        </p:sp>
        <p:sp>
          <p:nvSpPr>
            <p:cNvPr id="196" name="Google Shape;196;p19"/>
            <p:cNvSpPr txBox="1"/>
            <p:nvPr/>
          </p:nvSpPr>
          <p:spPr>
            <a:xfrm>
              <a:off x="3707050" y="2410893"/>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Nunito ExtraBold"/>
                  <a:ea typeface="Nunito ExtraBold"/>
                  <a:cs typeface="Nunito ExtraBold"/>
                  <a:sym typeface="Nunito ExtraBold"/>
                </a:rPr>
                <a:t>M</a:t>
              </a:r>
              <a:endParaRPr sz="1200">
                <a:solidFill>
                  <a:schemeClr val="lt1"/>
                </a:solidFill>
                <a:latin typeface="Nunito ExtraBold"/>
                <a:ea typeface="Nunito ExtraBold"/>
                <a:cs typeface="Nunito ExtraBold"/>
                <a:sym typeface="Nunito ExtraBold"/>
              </a:endParaRPr>
            </a:p>
          </p:txBody>
        </p:sp>
        <p:sp>
          <p:nvSpPr>
            <p:cNvPr id="197" name="Google Shape;197;p19"/>
            <p:cNvSpPr txBox="1"/>
            <p:nvPr/>
          </p:nvSpPr>
          <p:spPr>
            <a:xfrm>
              <a:off x="3707050" y="3358796"/>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Nunito ExtraBold"/>
                  <a:ea typeface="Nunito ExtraBold"/>
                  <a:cs typeface="Nunito ExtraBold"/>
                  <a:sym typeface="Nunito ExtraBold"/>
                </a:rPr>
                <a:t>M</a:t>
              </a:r>
              <a:endParaRPr sz="1200">
                <a:solidFill>
                  <a:schemeClr val="lt1"/>
                </a:solidFill>
                <a:latin typeface="Nunito ExtraBold"/>
                <a:ea typeface="Nunito ExtraBold"/>
                <a:cs typeface="Nunito ExtraBold"/>
                <a:sym typeface="Nunito ExtraBold"/>
              </a:endParaRPr>
            </a:p>
          </p:txBody>
        </p:sp>
        <p:sp>
          <p:nvSpPr>
            <p:cNvPr id="198" name="Google Shape;198;p19"/>
            <p:cNvSpPr txBox="1"/>
            <p:nvPr/>
          </p:nvSpPr>
          <p:spPr>
            <a:xfrm>
              <a:off x="3707050" y="4292368"/>
              <a:ext cx="392400" cy="37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Nunito ExtraBold"/>
                  <a:ea typeface="Nunito ExtraBold"/>
                  <a:cs typeface="Nunito ExtraBold"/>
                  <a:sym typeface="Nunito ExtraBold"/>
                </a:rPr>
                <a:t>M</a:t>
              </a:r>
              <a:endParaRPr sz="1200">
                <a:solidFill>
                  <a:schemeClr val="lt1"/>
                </a:solidFill>
                <a:latin typeface="Nunito ExtraBold"/>
                <a:ea typeface="Nunito ExtraBold"/>
                <a:cs typeface="Nunito ExtraBold"/>
                <a:sym typeface="Nunito ExtraBold"/>
              </a:endParaRPr>
            </a:p>
          </p:txBody>
        </p:sp>
      </p:grpSp>
      <p:sp>
        <p:nvSpPr>
          <p:cNvPr id="199" name="Google Shape;199;p19"/>
          <p:cNvSpPr txBox="1"/>
          <p:nvPr/>
        </p:nvSpPr>
        <p:spPr>
          <a:xfrm>
            <a:off x="502425" y="471075"/>
            <a:ext cx="44025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134F5C"/>
                </a:solidFill>
                <a:latin typeface="Nunito"/>
                <a:ea typeface="Nunito"/>
                <a:cs typeface="Nunito"/>
                <a:sym typeface="Nunito"/>
              </a:rPr>
              <a:t>Analytical Horizon</a:t>
            </a:r>
            <a:r>
              <a:rPr lang="en" sz="1200">
                <a:solidFill>
                  <a:srgbClr val="134F5C"/>
                </a:solidFill>
                <a:latin typeface="Nunito"/>
                <a:ea typeface="Nunito"/>
                <a:cs typeface="Nunito"/>
                <a:sym typeface="Nunito"/>
              </a:rPr>
              <a:t>: Lifetime Cycle: 1 year</a:t>
            </a:r>
            <a:endParaRPr sz="1200">
              <a:solidFill>
                <a:srgbClr val="134F5C"/>
              </a:solidFill>
              <a:latin typeface="Nunito"/>
              <a:ea typeface="Nunito"/>
              <a:cs typeface="Nunito"/>
              <a:sym typeface="Nunito"/>
            </a:endParaRPr>
          </a:p>
          <a:p>
            <a:pPr marL="0" lvl="0" indent="0" algn="l" rtl="0">
              <a:spcBef>
                <a:spcPts val="0"/>
              </a:spcBef>
              <a:spcAft>
                <a:spcPts val="0"/>
              </a:spcAft>
              <a:buNone/>
            </a:pPr>
            <a:r>
              <a:rPr lang="en" sz="1200" b="1">
                <a:solidFill>
                  <a:srgbClr val="134F5C"/>
                </a:solidFill>
                <a:latin typeface="Nunito"/>
                <a:ea typeface="Nunito"/>
                <a:cs typeface="Nunito"/>
                <a:sym typeface="Nunito"/>
              </a:rPr>
              <a:t>Discounting rate</a:t>
            </a:r>
            <a:r>
              <a:rPr lang="en" sz="1200">
                <a:solidFill>
                  <a:srgbClr val="134F5C"/>
                </a:solidFill>
                <a:latin typeface="Nunito"/>
                <a:ea typeface="Nunito"/>
                <a:cs typeface="Nunito"/>
                <a:sym typeface="Nunito"/>
              </a:rPr>
              <a:t>: 3.66% (based on Philippine HTA guide)</a:t>
            </a:r>
            <a:endParaRPr sz="1200">
              <a:solidFill>
                <a:srgbClr val="134F5C"/>
              </a:solidFill>
              <a:latin typeface="Nunito"/>
              <a:ea typeface="Nunito"/>
              <a:cs typeface="Nunito"/>
              <a:sym typeface="Nunito"/>
            </a:endParaRPr>
          </a:p>
        </p:txBody>
      </p:sp>
      <p:sp>
        <p:nvSpPr>
          <p:cNvPr id="200" name="Google Shape;200;p19"/>
          <p:cNvSpPr txBox="1"/>
          <p:nvPr/>
        </p:nvSpPr>
        <p:spPr>
          <a:xfrm>
            <a:off x="502425" y="179550"/>
            <a:ext cx="6276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134F5C"/>
                </a:solidFill>
                <a:latin typeface="Nunito"/>
                <a:ea typeface="Nunito"/>
                <a:cs typeface="Nunito"/>
                <a:sym typeface="Nunito"/>
              </a:rPr>
              <a:t>Cost-Effectiveness Analysis: Model Structure</a:t>
            </a:r>
            <a:endParaRPr sz="2200">
              <a:solidFill>
                <a:schemeClr val="dk2"/>
              </a:solidFill>
            </a:endParaRPr>
          </a:p>
        </p:txBody>
      </p:sp>
      <p:sp>
        <p:nvSpPr>
          <p:cNvPr id="201" name="Google Shape;201;p19"/>
          <p:cNvSpPr txBox="1"/>
          <p:nvPr/>
        </p:nvSpPr>
        <p:spPr>
          <a:xfrm>
            <a:off x="4404592" y="3479765"/>
            <a:ext cx="4560000" cy="11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134F5C"/>
                </a:solidFill>
                <a:latin typeface="Nunito"/>
                <a:ea typeface="Nunito"/>
                <a:cs typeface="Nunito"/>
                <a:sym typeface="Nunito"/>
              </a:rPr>
              <a:t>Main Assumptions</a:t>
            </a:r>
            <a:r>
              <a:rPr lang="en" sz="1100">
                <a:solidFill>
                  <a:srgbClr val="134F5C"/>
                </a:solidFill>
                <a:latin typeface="Nunito"/>
                <a:ea typeface="Nunito"/>
                <a:cs typeface="Nunito"/>
                <a:sym typeface="Nunito"/>
              </a:rPr>
              <a:t>:</a:t>
            </a:r>
            <a:endParaRPr sz="1100">
              <a:solidFill>
                <a:srgbClr val="134F5C"/>
              </a:solidFill>
              <a:latin typeface="Nunito"/>
              <a:ea typeface="Nunito"/>
              <a:cs typeface="Nunito"/>
              <a:sym typeface="Nunito"/>
            </a:endParaRPr>
          </a:p>
          <a:p>
            <a:pPr marL="457200" lvl="0" indent="-292100" algn="l" rtl="0">
              <a:spcBef>
                <a:spcPts val="0"/>
              </a:spcBef>
              <a:spcAft>
                <a:spcPts val="0"/>
              </a:spcAft>
              <a:buClr>
                <a:srgbClr val="134F5C"/>
              </a:buClr>
              <a:buSzPts val="1000"/>
              <a:buFont typeface="Nunito Medium"/>
              <a:buAutoNum type="arabicPeriod"/>
            </a:pPr>
            <a:r>
              <a:rPr lang="en" sz="1000">
                <a:solidFill>
                  <a:srgbClr val="134F5C"/>
                </a:solidFill>
                <a:latin typeface="Nunito Medium"/>
                <a:ea typeface="Nunito Medium"/>
                <a:cs typeface="Nunito Medium"/>
                <a:sym typeface="Nunito Medium"/>
              </a:rPr>
              <a:t>Alcohol users will only suffer from one disease in their lifetime</a:t>
            </a:r>
            <a:endParaRPr sz="1000">
              <a:solidFill>
                <a:srgbClr val="134F5C"/>
              </a:solidFill>
              <a:latin typeface="Nunito Medium"/>
              <a:ea typeface="Nunito Medium"/>
              <a:cs typeface="Nunito Medium"/>
              <a:sym typeface="Nunito Medium"/>
            </a:endParaRPr>
          </a:p>
          <a:p>
            <a:pPr marL="457200" lvl="0" indent="-292100" algn="l" rtl="0">
              <a:spcBef>
                <a:spcPts val="0"/>
              </a:spcBef>
              <a:spcAft>
                <a:spcPts val="0"/>
              </a:spcAft>
              <a:buClr>
                <a:srgbClr val="134F5C"/>
              </a:buClr>
              <a:buSzPts val="1000"/>
              <a:buFont typeface="Nunito Medium"/>
              <a:buAutoNum type="arabicPeriod"/>
            </a:pPr>
            <a:r>
              <a:rPr lang="en" sz="1000">
                <a:solidFill>
                  <a:srgbClr val="134F5C"/>
                </a:solidFill>
                <a:latin typeface="Nunito Medium"/>
                <a:ea typeface="Nunito Medium"/>
                <a:cs typeface="Nunito Medium"/>
                <a:sym typeface="Nunito Medium"/>
              </a:rPr>
              <a:t>The risk of transitioning to alcohol-attributable diseases remain constant over time</a:t>
            </a:r>
            <a:endParaRPr sz="1000">
              <a:solidFill>
                <a:srgbClr val="134F5C"/>
              </a:solidFill>
              <a:latin typeface="Nunito Medium"/>
              <a:ea typeface="Nunito Medium"/>
              <a:cs typeface="Nunito Medium"/>
              <a:sym typeface="Nunito Medium"/>
            </a:endParaRPr>
          </a:p>
          <a:p>
            <a:pPr marL="457200" lvl="0" indent="-292100" algn="l" rtl="0">
              <a:spcBef>
                <a:spcPts val="0"/>
              </a:spcBef>
              <a:spcAft>
                <a:spcPts val="0"/>
              </a:spcAft>
              <a:buClr>
                <a:srgbClr val="134F5C"/>
              </a:buClr>
              <a:buSzPts val="1000"/>
              <a:buFont typeface="Nunito Medium"/>
              <a:buAutoNum type="arabicPeriod"/>
            </a:pPr>
            <a:r>
              <a:rPr lang="en" sz="1000">
                <a:solidFill>
                  <a:srgbClr val="134F5C"/>
                </a:solidFill>
                <a:latin typeface="Nunito Medium"/>
                <a:ea typeface="Nunito Medium"/>
                <a:cs typeface="Nunito Medium"/>
                <a:sym typeface="Nunito Medium"/>
              </a:rPr>
              <a:t>Transitioning from Healthy to Sick, and Sick to Death states are irreversible</a:t>
            </a:r>
            <a:endParaRPr sz="1000">
              <a:solidFill>
                <a:srgbClr val="134F5C"/>
              </a:solidFill>
              <a:latin typeface="Nunito Medium"/>
              <a:ea typeface="Nunito Medium"/>
              <a:cs typeface="Nunito Medium"/>
              <a:sym typeface="Nunito Medium"/>
            </a:endParaRPr>
          </a:p>
        </p:txBody>
      </p:sp>
      <p:sp>
        <p:nvSpPr>
          <p:cNvPr id="202" name="Google Shape;202;p19"/>
          <p:cNvSpPr txBox="1"/>
          <p:nvPr/>
        </p:nvSpPr>
        <p:spPr>
          <a:xfrm>
            <a:off x="4470967" y="4493450"/>
            <a:ext cx="4622100"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134F5C"/>
                </a:solidFill>
                <a:latin typeface="Nunito"/>
                <a:ea typeface="Nunito"/>
                <a:cs typeface="Nunito"/>
                <a:sym typeface="Nunito"/>
              </a:rPr>
              <a:t>* Model only included the top five alcohol-attributable deaths</a:t>
            </a:r>
            <a:endParaRPr sz="900">
              <a:solidFill>
                <a:srgbClr val="134F5C"/>
              </a:solidFill>
              <a:latin typeface="Nunito"/>
              <a:ea typeface="Nunito"/>
              <a:cs typeface="Nunito"/>
              <a:sym typeface="Nunito"/>
            </a:endParaRPr>
          </a:p>
        </p:txBody>
      </p:sp>
      <p:sp>
        <p:nvSpPr>
          <p:cNvPr id="203" name="Google Shape;203;p19"/>
          <p:cNvSpPr/>
          <p:nvPr/>
        </p:nvSpPr>
        <p:spPr>
          <a:xfrm>
            <a:off x="4470900" y="1015875"/>
            <a:ext cx="4470900" cy="229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19"/>
          <p:cNvSpPr/>
          <p:nvPr/>
        </p:nvSpPr>
        <p:spPr>
          <a:xfrm>
            <a:off x="5996950" y="108965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19"/>
          <p:cNvSpPr/>
          <p:nvPr/>
        </p:nvSpPr>
        <p:spPr>
          <a:xfrm>
            <a:off x="4620425" y="1941745"/>
            <a:ext cx="632100" cy="468600"/>
          </a:xfrm>
          <a:prstGeom prst="roundRect">
            <a:avLst>
              <a:gd name="adj" fmla="val 11630"/>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latin typeface="Nunito"/>
                <a:ea typeface="Nunito"/>
                <a:cs typeface="Nunito"/>
                <a:sym typeface="Nunito"/>
              </a:rPr>
              <a:t>Liver Cirrhosis</a:t>
            </a:r>
            <a:endParaRPr sz="1200" b="1">
              <a:solidFill>
                <a:schemeClr val="lt1"/>
              </a:solidFill>
            </a:endParaRPr>
          </a:p>
        </p:txBody>
      </p:sp>
      <p:sp>
        <p:nvSpPr>
          <p:cNvPr id="206" name="Google Shape;206;p19"/>
          <p:cNvSpPr/>
          <p:nvPr/>
        </p:nvSpPr>
        <p:spPr>
          <a:xfrm>
            <a:off x="5328750" y="1941745"/>
            <a:ext cx="632100" cy="468600"/>
          </a:xfrm>
          <a:prstGeom prst="roundRect">
            <a:avLst>
              <a:gd name="adj" fmla="val 11630"/>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latin typeface="Nunito"/>
                <a:ea typeface="Nunito"/>
                <a:cs typeface="Nunito"/>
                <a:sym typeface="Nunito"/>
              </a:rPr>
              <a:t>Stroke</a:t>
            </a:r>
            <a:endParaRPr/>
          </a:p>
        </p:txBody>
      </p:sp>
      <p:sp>
        <p:nvSpPr>
          <p:cNvPr id="207" name="Google Shape;207;p19"/>
          <p:cNvSpPr/>
          <p:nvPr/>
        </p:nvSpPr>
        <p:spPr>
          <a:xfrm>
            <a:off x="6037075" y="1941745"/>
            <a:ext cx="632100" cy="468600"/>
          </a:xfrm>
          <a:prstGeom prst="roundRect">
            <a:avLst>
              <a:gd name="adj" fmla="val 11630"/>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Nunito SemiBold"/>
              <a:ea typeface="Nunito SemiBold"/>
              <a:cs typeface="Nunito SemiBold"/>
              <a:sym typeface="Nunito SemiBold"/>
            </a:endParaRPr>
          </a:p>
        </p:txBody>
      </p:sp>
      <p:sp>
        <p:nvSpPr>
          <p:cNvPr id="208" name="Google Shape;208;p19"/>
          <p:cNvSpPr/>
          <p:nvPr/>
        </p:nvSpPr>
        <p:spPr>
          <a:xfrm>
            <a:off x="6745400" y="1941745"/>
            <a:ext cx="632100" cy="468600"/>
          </a:xfrm>
          <a:prstGeom prst="roundRect">
            <a:avLst>
              <a:gd name="adj" fmla="val 11630"/>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latin typeface="Nunito"/>
                <a:ea typeface="Nunito"/>
                <a:cs typeface="Nunito"/>
                <a:sym typeface="Nunito"/>
              </a:rPr>
              <a:t>Liver Cancer</a:t>
            </a:r>
            <a:endParaRPr/>
          </a:p>
        </p:txBody>
      </p:sp>
      <p:sp>
        <p:nvSpPr>
          <p:cNvPr id="209" name="Google Shape;209;p19"/>
          <p:cNvSpPr/>
          <p:nvPr/>
        </p:nvSpPr>
        <p:spPr>
          <a:xfrm>
            <a:off x="7453725" y="1941745"/>
            <a:ext cx="632100" cy="468600"/>
          </a:xfrm>
          <a:prstGeom prst="roundRect">
            <a:avLst>
              <a:gd name="adj" fmla="val 11630"/>
            </a:avLst>
          </a:prstGeom>
          <a:solidFill>
            <a:srgbClr val="D55F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a:solidFill>
                  <a:schemeClr val="lt1"/>
                </a:solidFill>
                <a:latin typeface="Nunito"/>
                <a:ea typeface="Nunito"/>
                <a:cs typeface="Nunito"/>
                <a:sym typeface="Nunito"/>
              </a:rPr>
              <a:t>Diabetes</a:t>
            </a:r>
            <a:endParaRPr/>
          </a:p>
        </p:txBody>
      </p:sp>
      <p:sp>
        <p:nvSpPr>
          <p:cNvPr id="210" name="Google Shape;210;p19"/>
          <p:cNvSpPr/>
          <p:nvPr/>
        </p:nvSpPr>
        <p:spPr>
          <a:xfrm>
            <a:off x="8162050" y="1941745"/>
            <a:ext cx="632100" cy="468600"/>
          </a:xfrm>
          <a:prstGeom prst="roundRect">
            <a:avLst>
              <a:gd name="adj" fmla="val 11630"/>
            </a:avLst>
          </a:prstGeom>
          <a:solidFill>
            <a:srgbClr val="5B0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 b="1">
                <a:solidFill>
                  <a:schemeClr val="lt1"/>
                </a:solidFill>
                <a:latin typeface="Nunito"/>
                <a:ea typeface="Nunito"/>
                <a:cs typeface="Nunito"/>
                <a:sym typeface="Nunito"/>
              </a:rPr>
              <a:t>Deaths due to causes not attributable to alcohol</a:t>
            </a:r>
            <a:endParaRPr sz="1200"/>
          </a:p>
        </p:txBody>
      </p:sp>
      <p:sp>
        <p:nvSpPr>
          <p:cNvPr id="211" name="Google Shape;211;p19"/>
          <p:cNvSpPr/>
          <p:nvPr/>
        </p:nvSpPr>
        <p:spPr>
          <a:xfrm>
            <a:off x="5949953" y="1189845"/>
            <a:ext cx="1482000" cy="468600"/>
          </a:xfrm>
          <a:prstGeom prst="roundRect">
            <a:avLst>
              <a:gd name="adj" fmla="val 16667"/>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Nunito"/>
                <a:ea typeface="Nunito"/>
                <a:cs typeface="Nunito"/>
                <a:sym typeface="Nunito"/>
              </a:rPr>
              <a:t>Healthy</a:t>
            </a:r>
            <a:endParaRPr b="1">
              <a:solidFill>
                <a:schemeClr val="lt1"/>
              </a:solidFill>
              <a:latin typeface="Nunito"/>
              <a:ea typeface="Nunito"/>
              <a:cs typeface="Nunito"/>
              <a:sym typeface="Nunito"/>
            </a:endParaRPr>
          </a:p>
        </p:txBody>
      </p:sp>
      <p:sp>
        <p:nvSpPr>
          <p:cNvPr id="212" name="Google Shape;212;p19"/>
          <p:cNvSpPr/>
          <p:nvPr/>
        </p:nvSpPr>
        <p:spPr>
          <a:xfrm>
            <a:off x="5949953" y="2693645"/>
            <a:ext cx="1482000" cy="468600"/>
          </a:xfrm>
          <a:prstGeom prst="roundRect">
            <a:avLst>
              <a:gd name="adj" fmla="val 16667"/>
            </a:avLst>
          </a:prstGeom>
          <a:solidFill>
            <a:srgbClr val="5B0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Nunito"/>
                <a:ea typeface="Nunito"/>
                <a:cs typeface="Nunito"/>
                <a:sym typeface="Nunito"/>
              </a:rPr>
              <a:t>Dead</a:t>
            </a:r>
            <a:endParaRPr/>
          </a:p>
        </p:txBody>
      </p:sp>
      <p:cxnSp>
        <p:nvCxnSpPr>
          <p:cNvPr id="213" name="Google Shape;213;p19"/>
          <p:cNvCxnSpPr>
            <a:endCxn id="207" idx="0"/>
          </p:cNvCxnSpPr>
          <p:nvPr/>
        </p:nvCxnSpPr>
        <p:spPr>
          <a:xfrm flipH="1">
            <a:off x="6353125" y="1661245"/>
            <a:ext cx="2100" cy="280500"/>
          </a:xfrm>
          <a:prstGeom prst="straightConnector1">
            <a:avLst/>
          </a:prstGeom>
          <a:noFill/>
          <a:ln w="9525" cap="flat" cmpd="sng">
            <a:solidFill>
              <a:schemeClr val="dk2"/>
            </a:solidFill>
            <a:prstDash val="solid"/>
            <a:round/>
            <a:headEnd type="none" w="med" len="med"/>
            <a:tailEnd type="triangle" w="med" len="med"/>
          </a:ln>
        </p:spPr>
      </p:cxnSp>
      <p:cxnSp>
        <p:nvCxnSpPr>
          <p:cNvPr id="214" name="Google Shape;214;p19"/>
          <p:cNvCxnSpPr/>
          <p:nvPr/>
        </p:nvCxnSpPr>
        <p:spPr>
          <a:xfrm flipH="1">
            <a:off x="7060400" y="1661245"/>
            <a:ext cx="2100" cy="280500"/>
          </a:xfrm>
          <a:prstGeom prst="straightConnector1">
            <a:avLst/>
          </a:prstGeom>
          <a:noFill/>
          <a:ln w="9525" cap="flat" cmpd="sng">
            <a:solidFill>
              <a:schemeClr val="dk2"/>
            </a:solidFill>
            <a:prstDash val="solid"/>
            <a:round/>
            <a:headEnd type="none" w="med" len="med"/>
            <a:tailEnd type="triangle" w="med" len="med"/>
          </a:ln>
        </p:spPr>
      </p:cxnSp>
      <p:cxnSp>
        <p:nvCxnSpPr>
          <p:cNvPr id="215" name="Google Shape;215;p19"/>
          <p:cNvCxnSpPr/>
          <p:nvPr/>
        </p:nvCxnSpPr>
        <p:spPr>
          <a:xfrm flipH="1">
            <a:off x="6353125" y="2410345"/>
            <a:ext cx="2100" cy="280500"/>
          </a:xfrm>
          <a:prstGeom prst="straightConnector1">
            <a:avLst/>
          </a:prstGeom>
          <a:noFill/>
          <a:ln w="9525" cap="flat" cmpd="sng">
            <a:solidFill>
              <a:schemeClr val="dk2"/>
            </a:solidFill>
            <a:prstDash val="solid"/>
            <a:round/>
            <a:headEnd type="none" w="med" len="med"/>
            <a:tailEnd type="triangle" w="med" len="med"/>
          </a:ln>
        </p:spPr>
      </p:cxnSp>
      <p:cxnSp>
        <p:nvCxnSpPr>
          <p:cNvPr id="216" name="Google Shape;216;p19"/>
          <p:cNvCxnSpPr/>
          <p:nvPr/>
        </p:nvCxnSpPr>
        <p:spPr>
          <a:xfrm flipH="1">
            <a:off x="7060400" y="2410345"/>
            <a:ext cx="2100" cy="280500"/>
          </a:xfrm>
          <a:prstGeom prst="straightConnector1">
            <a:avLst/>
          </a:prstGeom>
          <a:noFill/>
          <a:ln w="9525" cap="flat" cmpd="sng">
            <a:solidFill>
              <a:schemeClr val="dk2"/>
            </a:solidFill>
            <a:prstDash val="solid"/>
            <a:round/>
            <a:headEnd type="none" w="med" len="med"/>
            <a:tailEnd type="triangle" w="med" len="med"/>
          </a:ln>
        </p:spPr>
      </p:cxnSp>
      <p:cxnSp>
        <p:nvCxnSpPr>
          <p:cNvPr id="217" name="Google Shape;217;p19"/>
          <p:cNvCxnSpPr>
            <a:stCxn id="211" idx="3"/>
            <a:endCxn id="209" idx="0"/>
          </p:cNvCxnSpPr>
          <p:nvPr/>
        </p:nvCxnSpPr>
        <p:spPr>
          <a:xfrm>
            <a:off x="7431953" y="1424145"/>
            <a:ext cx="337800" cy="517500"/>
          </a:xfrm>
          <a:prstGeom prst="bentConnector2">
            <a:avLst/>
          </a:prstGeom>
          <a:noFill/>
          <a:ln w="9525" cap="flat" cmpd="sng">
            <a:solidFill>
              <a:schemeClr val="dk2"/>
            </a:solidFill>
            <a:prstDash val="solid"/>
            <a:round/>
            <a:headEnd type="none" w="med" len="med"/>
            <a:tailEnd type="triangle" w="med" len="med"/>
          </a:ln>
        </p:spPr>
      </p:cxnSp>
      <p:cxnSp>
        <p:nvCxnSpPr>
          <p:cNvPr id="218" name="Google Shape;218;p19"/>
          <p:cNvCxnSpPr/>
          <p:nvPr/>
        </p:nvCxnSpPr>
        <p:spPr>
          <a:xfrm>
            <a:off x="7437125" y="1257300"/>
            <a:ext cx="1039800" cy="684300"/>
          </a:xfrm>
          <a:prstGeom prst="bentConnector3">
            <a:avLst>
              <a:gd name="adj1" fmla="val 99666"/>
            </a:avLst>
          </a:prstGeom>
          <a:noFill/>
          <a:ln w="9525" cap="flat" cmpd="sng">
            <a:solidFill>
              <a:schemeClr val="dk2"/>
            </a:solidFill>
            <a:prstDash val="solid"/>
            <a:round/>
            <a:headEnd type="none" w="med" len="med"/>
            <a:tailEnd type="triangle" w="med" len="med"/>
          </a:ln>
        </p:spPr>
      </p:cxnSp>
      <p:cxnSp>
        <p:nvCxnSpPr>
          <p:cNvPr id="219" name="Google Shape;219;p19"/>
          <p:cNvCxnSpPr>
            <a:endCxn id="205" idx="0"/>
          </p:cNvCxnSpPr>
          <p:nvPr/>
        </p:nvCxnSpPr>
        <p:spPr>
          <a:xfrm flipH="1">
            <a:off x="4936475" y="1257445"/>
            <a:ext cx="1008300" cy="684300"/>
          </a:xfrm>
          <a:prstGeom prst="bentConnector2">
            <a:avLst/>
          </a:prstGeom>
          <a:noFill/>
          <a:ln w="9525" cap="flat" cmpd="sng">
            <a:solidFill>
              <a:schemeClr val="dk2"/>
            </a:solidFill>
            <a:prstDash val="solid"/>
            <a:round/>
            <a:headEnd type="none" w="med" len="med"/>
            <a:tailEnd type="triangle" w="med" len="med"/>
          </a:ln>
        </p:spPr>
      </p:cxnSp>
      <p:cxnSp>
        <p:nvCxnSpPr>
          <p:cNvPr id="220" name="Google Shape;220;p19"/>
          <p:cNvCxnSpPr/>
          <p:nvPr/>
        </p:nvCxnSpPr>
        <p:spPr>
          <a:xfrm rot="10800000">
            <a:off x="4904975" y="2410500"/>
            <a:ext cx="1039800" cy="684300"/>
          </a:xfrm>
          <a:prstGeom prst="bentConnector3">
            <a:avLst>
              <a:gd name="adj1" fmla="val 99666"/>
            </a:avLst>
          </a:prstGeom>
          <a:noFill/>
          <a:ln w="9525" cap="flat" cmpd="sng">
            <a:solidFill>
              <a:schemeClr val="dk2"/>
            </a:solidFill>
            <a:prstDash val="solid"/>
            <a:round/>
            <a:headEnd type="triangle" w="med" len="med"/>
            <a:tailEnd type="none" w="med" len="med"/>
          </a:ln>
        </p:spPr>
      </p:cxnSp>
      <p:sp>
        <p:nvSpPr>
          <p:cNvPr id="221" name="Google Shape;221;p19"/>
          <p:cNvSpPr/>
          <p:nvPr/>
        </p:nvSpPr>
        <p:spPr>
          <a:xfrm>
            <a:off x="4643150"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19"/>
          <p:cNvSpPr/>
          <p:nvPr/>
        </p:nvSpPr>
        <p:spPr>
          <a:xfrm>
            <a:off x="5369863"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19"/>
          <p:cNvSpPr/>
          <p:nvPr/>
        </p:nvSpPr>
        <p:spPr>
          <a:xfrm>
            <a:off x="6077513"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19"/>
          <p:cNvSpPr/>
          <p:nvPr/>
        </p:nvSpPr>
        <p:spPr>
          <a:xfrm>
            <a:off x="6785425"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 name="Google Shape;225;p19"/>
          <p:cNvSpPr/>
          <p:nvPr/>
        </p:nvSpPr>
        <p:spPr>
          <a:xfrm>
            <a:off x="7493325"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19"/>
          <p:cNvSpPr/>
          <p:nvPr/>
        </p:nvSpPr>
        <p:spPr>
          <a:xfrm>
            <a:off x="8199975" y="184140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19"/>
          <p:cNvSpPr/>
          <p:nvPr/>
        </p:nvSpPr>
        <p:spPr>
          <a:xfrm>
            <a:off x="5996938" y="2593150"/>
            <a:ext cx="216300" cy="100200"/>
          </a:xfrm>
          <a:prstGeom prst="curvedDownArrow">
            <a:avLst>
              <a:gd name="adj1" fmla="val 25000"/>
              <a:gd name="adj2" fmla="val 50000"/>
              <a:gd name="adj3" fmla="val 25000"/>
            </a:avLst>
          </a:prstGeom>
          <a:solidFill>
            <a:srgbClr val="005F7A"/>
          </a:solidFill>
          <a:ln w="9525" cap="flat" cmpd="sng">
            <a:solidFill>
              <a:srgbClr val="005F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19"/>
          <p:cNvSpPr txBox="1"/>
          <p:nvPr/>
        </p:nvSpPr>
        <p:spPr>
          <a:xfrm>
            <a:off x="4510475" y="927517"/>
            <a:ext cx="1434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05F7A"/>
                </a:solidFill>
                <a:latin typeface="Nunito"/>
                <a:ea typeface="Nunito"/>
                <a:cs typeface="Nunito"/>
                <a:sym typeface="Nunito"/>
              </a:rPr>
              <a:t>Markov</a:t>
            </a:r>
            <a:endParaRPr sz="1100" b="1">
              <a:solidFill>
                <a:srgbClr val="005F7A"/>
              </a:solidFill>
              <a:latin typeface="Nunito"/>
              <a:ea typeface="Nunito"/>
              <a:cs typeface="Nunito"/>
              <a:sym typeface="Nunito"/>
            </a:endParaRPr>
          </a:p>
        </p:txBody>
      </p:sp>
      <p:sp>
        <p:nvSpPr>
          <p:cNvPr id="229" name="Google Shape;229;p19"/>
          <p:cNvSpPr txBox="1"/>
          <p:nvPr/>
        </p:nvSpPr>
        <p:spPr>
          <a:xfrm>
            <a:off x="5874925" y="1989084"/>
            <a:ext cx="956400" cy="35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b="1">
                <a:solidFill>
                  <a:schemeClr val="lt1"/>
                </a:solidFill>
                <a:latin typeface="Nunito"/>
                <a:ea typeface="Nunito"/>
                <a:cs typeface="Nunito"/>
                <a:sym typeface="Nunito"/>
              </a:rPr>
              <a:t>Hypertensive Heart Disease</a:t>
            </a:r>
            <a:endParaRPr sz="2000" b="1">
              <a:solidFill>
                <a:schemeClr val="dk2"/>
              </a:solidFill>
            </a:endParaRPr>
          </a:p>
        </p:txBody>
      </p:sp>
      <p:cxnSp>
        <p:nvCxnSpPr>
          <p:cNvPr id="230" name="Google Shape;230;p19"/>
          <p:cNvCxnSpPr/>
          <p:nvPr/>
        </p:nvCxnSpPr>
        <p:spPr>
          <a:xfrm rot="10800000" flipH="1">
            <a:off x="7431953" y="2410445"/>
            <a:ext cx="337800" cy="517500"/>
          </a:xfrm>
          <a:prstGeom prst="bentConnector2">
            <a:avLst/>
          </a:prstGeom>
          <a:noFill/>
          <a:ln w="9525" cap="flat" cmpd="sng">
            <a:solidFill>
              <a:schemeClr val="dk2"/>
            </a:solidFill>
            <a:prstDash val="solid"/>
            <a:round/>
            <a:headEnd type="triangle" w="med" len="med"/>
            <a:tailEnd type="none" w="med" len="med"/>
          </a:ln>
        </p:spPr>
      </p:cxnSp>
      <p:cxnSp>
        <p:nvCxnSpPr>
          <p:cNvPr id="231" name="Google Shape;231;p19"/>
          <p:cNvCxnSpPr/>
          <p:nvPr/>
        </p:nvCxnSpPr>
        <p:spPr>
          <a:xfrm flipH="1">
            <a:off x="5623375" y="1424145"/>
            <a:ext cx="337800" cy="517500"/>
          </a:xfrm>
          <a:prstGeom prst="bentConnector2">
            <a:avLst/>
          </a:prstGeom>
          <a:noFill/>
          <a:ln w="9525" cap="flat" cmpd="sng">
            <a:solidFill>
              <a:schemeClr val="dk2"/>
            </a:solidFill>
            <a:prstDash val="solid"/>
            <a:round/>
            <a:headEnd type="none" w="med" len="med"/>
            <a:tailEnd type="triangle" w="med" len="med"/>
          </a:ln>
        </p:spPr>
      </p:cxnSp>
      <p:cxnSp>
        <p:nvCxnSpPr>
          <p:cNvPr id="232" name="Google Shape;232;p19"/>
          <p:cNvCxnSpPr/>
          <p:nvPr/>
        </p:nvCxnSpPr>
        <p:spPr>
          <a:xfrm rot="10800000">
            <a:off x="5623378" y="2410445"/>
            <a:ext cx="337800" cy="517500"/>
          </a:xfrm>
          <a:prstGeom prst="bentConnector2">
            <a:avLst/>
          </a:prstGeom>
          <a:noFill/>
          <a:ln w="9525" cap="flat" cmpd="sng">
            <a:solidFill>
              <a:schemeClr val="dk2"/>
            </a:solidFill>
            <a:prstDash val="solid"/>
            <a:round/>
            <a:headEnd type="triangle" w="med" len="med"/>
            <a:tailEnd type="none" w="med" len="med"/>
          </a:ln>
        </p:spPr>
      </p:cxnSp>
      <p:pic>
        <p:nvPicPr>
          <p:cNvPr id="233" name="Google Shape;233;p19" title="Screenshot 2025-07-09 at 12.14.49 PM.png"/>
          <p:cNvPicPr preferRelativeResize="0"/>
          <p:nvPr/>
        </p:nvPicPr>
        <p:blipFill>
          <a:blip r:embed="rId3">
            <a:alphaModFix/>
          </a:blip>
          <a:stretch>
            <a:fillRect/>
          </a:stretch>
        </p:blipFill>
        <p:spPr>
          <a:xfrm>
            <a:off x="4470900" y="1015875"/>
            <a:ext cx="4470901" cy="23658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0"/>
          <p:cNvSpPr/>
          <p:nvPr/>
        </p:nvSpPr>
        <p:spPr>
          <a:xfrm rot="10800000" flipH="1">
            <a:off x="0" y="150"/>
            <a:ext cx="1998000" cy="514200"/>
          </a:xfrm>
          <a:prstGeom prst="round1Rect">
            <a:avLst>
              <a:gd name="adj" fmla="val 50000"/>
            </a:avLst>
          </a:prstGeom>
          <a:solidFill>
            <a:srgbClr val="005F7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9" name="Google Shape;239;p20"/>
          <p:cNvSpPr txBox="1"/>
          <p:nvPr/>
        </p:nvSpPr>
        <p:spPr>
          <a:xfrm>
            <a:off x="137200" y="46858"/>
            <a:ext cx="1989600" cy="39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Nunito"/>
                <a:ea typeface="Nunito"/>
                <a:cs typeface="Nunito"/>
                <a:sym typeface="Nunito"/>
              </a:rPr>
              <a:t>Policy Analysis</a:t>
            </a:r>
            <a:endParaRPr sz="1200">
              <a:solidFill>
                <a:schemeClr val="lt1"/>
              </a:solidFill>
              <a:latin typeface="Nunito"/>
              <a:ea typeface="Nunito"/>
              <a:cs typeface="Nunito"/>
              <a:sym typeface="Nunito"/>
            </a:endParaRPr>
          </a:p>
        </p:txBody>
      </p:sp>
      <p:graphicFrame>
        <p:nvGraphicFramePr>
          <p:cNvPr id="240" name="Google Shape;240;p20"/>
          <p:cNvGraphicFramePr/>
          <p:nvPr/>
        </p:nvGraphicFramePr>
        <p:xfrm>
          <a:off x="398575" y="827900"/>
          <a:ext cx="8346850" cy="3380885"/>
        </p:xfrm>
        <a:graphic>
          <a:graphicData uri="http://schemas.openxmlformats.org/drawingml/2006/table">
            <a:tbl>
              <a:tblPr>
                <a:noFill/>
                <a:tableStyleId>{B9FA8AF3-FE58-4634-879A-FCC65177E0A6}</a:tableStyleId>
              </a:tblPr>
              <a:tblGrid>
                <a:gridCol w="538375">
                  <a:extLst>
                    <a:ext uri="{9D8B030D-6E8A-4147-A177-3AD203B41FA5}">
                      <a16:colId xmlns:a16="http://schemas.microsoft.com/office/drawing/2014/main" val="20000"/>
                    </a:ext>
                  </a:extLst>
                </a:gridCol>
                <a:gridCol w="3110125">
                  <a:extLst>
                    <a:ext uri="{9D8B030D-6E8A-4147-A177-3AD203B41FA5}">
                      <a16:colId xmlns:a16="http://schemas.microsoft.com/office/drawing/2014/main" val="20001"/>
                    </a:ext>
                  </a:extLst>
                </a:gridCol>
                <a:gridCol w="1081275">
                  <a:extLst>
                    <a:ext uri="{9D8B030D-6E8A-4147-A177-3AD203B41FA5}">
                      <a16:colId xmlns:a16="http://schemas.microsoft.com/office/drawing/2014/main" val="20002"/>
                    </a:ext>
                  </a:extLst>
                </a:gridCol>
                <a:gridCol w="981850">
                  <a:extLst>
                    <a:ext uri="{9D8B030D-6E8A-4147-A177-3AD203B41FA5}">
                      <a16:colId xmlns:a16="http://schemas.microsoft.com/office/drawing/2014/main" val="20003"/>
                    </a:ext>
                  </a:extLst>
                </a:gridCol>
                <a:gridCol w="927475">
                  <a:extLst>
                    <a:ext uri="{9D8B030D-6E8A-4147-A177-3AD203B41FA5}">
                      <a16:colId xmlns:a16="http://schemas.microsoft.com/office/drawing/2014/main" val="20004"/>
                    </a:ext>
                  </a:extLst>
                </a:gridCol>
                <a:gridCol w="1707750">
                  <a:extLst>
                    <a:ext uri="{9D8B030D-6E8A-4147-A177-3AD203B41FA5}">
                      <a16:colId xmlns:a16="http://schemas.microsoft.com/office/drawing/2014/main" val="20005"/>
                    </a:ext>
                  </a:extLst>
                </a:gridCol>
              </a:tblGrid>
              <a:tr h="575450">
                <a:tc gridSpan="2">
                  <a:txBody>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Strategy</a:t>
                      </a:r>
                      <a:endParaRPr sz="1100" b="1">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56082"/>
                    </a:solidFill>
                  </a:tcPr>
                </a:tc>
                <a:tc hMerge="1">
                  <a:txBody>
                    <a:bodyPr/>
                    <a:lstStyle/>
                    <a:p>
                      <a:endParaRPr lang="en-US"/>
                    </a:p>
                  </a:txBody>
                  <a:tcPr/>
                </a:tc>
                <a:tc>
                  <a:txBody>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Public Health Impact</a:t>
                      </a:r>
                      <a:endParaRPr sz="1100" b="1">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Operational Feasibility</a:t>
                      </a:r>
                      <a:endParaRPr sz="1100" b="1">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Political Feasibility</a:t>
                      </a:r>
                      <a:endParaRPr sz="1100" b="1">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 sz="1100" b="1">
                          <a:solidFill>
                            <a:schemeClr val="lt1"/>
                          </a:solidFill>
                          <a:latin typeface="Nunito"/>
                          <a:ea typeface="Nunito"/>
                          <a:cs typeface="Nunito"/>
                          <a:sym typeface="Nunito"/>
                        </a:rPr>
                        <a:t>Budget Impact*</a:t>
                      </a:r>
                      <a:endParaRPr sz="1100" b="1">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56082"/>
                    </a:solidFill>
                  </a:tcPr>
                </a:tc>
                <a:extLst>
                  <a:ext uri="{0D108BD9-81ED-4DB2-BD59-A6C34878D82A}">
                    <a16:rowId xmlns:a16="http://schemas.microsoft.com/office/drawing/2014/main" val="10000"/>
                  </a:ext>
                </a:extLst>
              </a:tr>
              <a:tr h="748125">
                <a:tc>
                  <a:txBody>
                    <a:bodyPr/>
                    <a:lstStyle/>
                    <a:p>
                      <a:pPr marL="0" lvl="0" indent="0" algn="l" rtl="0">
                        <a:spcBef>
                          <a:spcPts val="0"/>
                        </a:spcBef>
                        <a:spcAft>
                          <a:spcPts val="0"/>
                        </a:spcAft>
                        <a:buNone/>
                      </a:pPr>
                      <a:endParaRPr sz="1100" b="1">
                        <a:solidFill>
                          <a:srgbClr val="016160"/>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100" b="1">
                          <a:solidFill>
                            <a:srgbClr val="016160"/>
                          </a:solidFill>
                          <a:latin typeface="Nunito"/>
                          <a:ea typeface="Nunito"/>
                          <a:cs typeface="Nunito"/>
                          <a:sym typeface="Nunito"/>
                        </a:rPr>
                        <a:t>Policy Option 1</a:t>
                      </a:r>
                      <a:endParaRPr sz="1100" b="1">
                        <a:solidFill>
                          <a:srgbClr val="016160"/>
                        </a:solidFill>
                        <a:latin typeface="Nunito"/>
                        <a:ea typeface="Nunito"/>
                        <a:cs typeface="Nunito"/>
                        <a:sym typeface="Nunito"/>
                      </a:endParaRPr>
                    </a:p>
                    <a:p>
                      <a:pPr marL="0" lvl="0" indent="0" algn="l" rtl="0">
                        <a:spcBef>
                          <a:spcPts val="0"/>
                        </a:spcBef>
                        <a:spcAft>
                          <a:spcPts val="0"/>
                        </a:spcAft>
                        <a:buNone/>
                      </a:pPr>
                      <a:r>
                        <a:rPr lang="en" sz="1100">
                          <a:solidFill>
                            <a:srgbClr val="016160"/>
                          </a:solidFill>
                          <a:latin typeface="Nunito"/>
                          <a:ea typeface="Nunito"/>
                          <a:cs typeface="Nunito"/>
                          <a:sym typeface="Nunito"/>
                        </a:rPr>
                        <a:t>Educational campaign as part of major celebration</a:t>
                      </a:r>
                      <a:endParaRPr sz="1100">
                        <a:solidFill>
                          <a:srgbClr val="016160"/>
                        </a:solidFill>
                        <a:latin typeface="Nunito"/>
                        <a:ea typeface="Nunito"/>
                        <a:cs typeface="Nunito"/>
                        <a:sym typeface="Nunito"/>
                      </a:endParaRPr>
                    </a:p>
                  </a:txBody>
                  <a:tcPr marL="91425" marR="91425" marT="91425" marB="91425" anchor="ctr">
                    <a:lnL w="9525" cap="flat" cmpd="sng">
                      <a:solidFill>
                        <a:srgbClr val="EFEFE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Low</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B0F00"/>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Low</a:t>
                      </a:r>
                      <a:endParaRPr sz="1100">
                        <a:solidFill>
                          <a:schemeClr val="lt1"/>
                        </a:solidFill>
                        <a:latin typeface="Nunito ExtraBold"/>
                        <a:ea typeface="Nunito ExtraBold"/>
                        <a:cs typeface="Nunito ExtraBold"/>
                        <a:sym typeface="Nunito ExtraBold"/>
                      </a:endParaRPr>
                    </a:p>
                    <a:p>
                      <a:pPr marL="0" lvl="0" indent="0" algn="ctr" rtl="0">
                        <a:spcBef>
                          <a:spcPts val="0"/>
                        </a:spcBef>
                        <a:spcAft>
                          <a:spcPts val="0"/>
                        </a:spcAft>
                        <a:buClr>
                          <a:schemeClr val="dk1"/>
                        </a:buClr>
                        <a:buSzPts val="1100"/>
                        <a:buFont typeface="Arial"/>
                        <a:buNone/>
                      </a:pPr>
                      <a:r>
                        <a:rPr lang="en" sz="1100">
                          <a:solidFill>
                            <a:schemeClr val="lt1"/>
                          </a:solidFill>
                          <a:latin typeface="Nunito"/>
                          <a:ea typeface="Nunito"/>
                          <a:cs typeface="Nunito"/>
                          <a:sym typeface="Nunito"/>
                        </a:rPr>
                        <a:t>(no significant resource requirement)</a:t>
                      </a:r>
                      <a:endParaRPr sz="1100">
                        <a:solidFill>
                          <a:schemeClr val="lt1"/>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extLst>
                  <a:ext uri="{0D108BD9-81ED-4DB2-BD59-A6C34878D82A}">
                    <a16:rowId xmlns:a16="http://schemas.microsoft.com/office/drawing/2014/main" val="10001"/>
                  </a:ext>
                </a:extLst>
              </a:tr>
              <a:tr h="537100">
                <a:tc>
                  <a:txBody>
                    <a:bodyPr/>
                    <a:lstStyle/>
                    <a:p>
                      <a:pPr marL="0" lvl="0" indent="0" algn="l" rtl="0">
                        <a:spcBef>
                          <a:spcPts val="0"/>
                        </a:spcBef>
                        <a:spcAft>
                          <a:spcPts val="0"/>
                        </a:spcAft>
                        <a:buNone/>
                      </a:pPr>
                      <a:endParaRPr sz="1100" b="1">
                        <a:solidFill>
                          <a:srgbClr val="016160"/>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b="1">
                          <a:solidFill>
                            <a:srgbClr val="016160"/>
                          </a:solidFill>
                          <a:latin typeface="Nunito"/>
                          <a:ea typeface="Nunito"/>
                          <a:cs typeface="Nunito"/>
                          <a:sym typeface="Nunito"/>
                        </a:rPr>
                        <a:t>Policy Option 2</a:t>
                      </a:r>
                      <a:endParaRPr sz="1100" b="1">
                        <a:solidFill>
                          <a:srgbClr val="016160"/>
                        </a:solidFill>
                        <a:latin typeface="Nunito"/>
                        <a:ea typeface="Nunito"/>
                        <a:cs typeface="Nunito"/>
                        <a:sym typeface="Nunito"/>
                      </a:endParaRPr>
                    </a:p>
                    <a:p>
                      <a:pPr marL="0" lvl="0" indent="0" algn="l" rtl="0">
                        <a:spcBef>
                          <a:spcPts val="0"/>
                        </a:spcBef>
                        <a:spcAft>
                          <a:spcPts val="0"/>
                        </a:spcAft>
                        <a:buNone/>
                      </a:pPr>
                      <a:r>
                        <a:rPr lang="en" sz="1100">
                          <a:solidFill>
                            <a:srgbClr val="016160"/>
                          </a:solidFill>
                          <a:latin typeface="Nunito"/>
                          <a:ea typeface="Nunito"/>
                          <a:cs typeface="Nunito"/>
                          <a:sym typeface="Nunito"/>
                        </a:rPr>
                        <a:t>Social and Behavior Change Campaign (SBCC)</a:t>
                      </a:r>
                      <a:endParaRPr sz="1100">
                        <a:solidFill>
                          <a:srgbClr val="016160"/>
                        </a:solidFill>
                        <a:latin typeface="Nunito"/>
                        <a:ea typeface="Nunito"/>
                        <a:cs typeface="Nunito"/>
                        <a:sym typeface="Nunito"/>
                      </a:endParaRPr>
                    </a:p>
                  </a:txBody>
                  <a:tcPr marL="91425" marR="91425" marT="91425" marB="91425" anchor="ctr">
                    <a:lnL w="9525" cap="flat" cmpd="sng">
                      <a:solidFill>
                        <a:srgbClr val="EFEFE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latin typeface="Nunito ExtraBold"/>
                          <a:ea typeface="Nunito ExtraBold"/>
                          <a:cs typeface="Nunito ExtraBold"/>
                          <a:sym typeface="Nunito ExtraBold"/>
                        </a:rPr>
                        <a:t>Medium</a:t>
                      </a:r>
                      <a:endParaRPr sz="1100">
                        <a:latin typeface="Nunito ExtraBold"/>
                        <a:ea typeface="Nunito ExtraBold"/>
                        <a:cs typeface="Nunito ExtraBold"/>
                        <a:sym typeface="Nunito ExtraBold"/>
                      </a:endParaRPr>
                    </a:p>
                    <a:p>
                      <a:pPr marL="0" lvl="0" indent="0" algn="ctr" rtl="0">
                        <a:spcBef>
                          <a:spcPts val="0"/>
                        </a:spcBef>
                        <a:spcAft>
                          <a:spcPts val="0"/>
                        </a:spcAft>
                        <a:buNone/>
                      </a:pPr>
                      <a:r>
                        <a:rPr lang="en" sz="1100">
                          <a:latin typeface="Nunito"/>
                          <a:ea typeface="Nunito"/>
                          <a:cs typeface="Nunito"/>
                          <a:sym typeface="Nunito"/>
                        </a:rPr>
                        <a:t>($2.57M annual implementation cost)</a:t>
                      </a:r>
                      <a:endParaRPr sz="1100">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extLst>
                  <a:ext uri="{0D108BD9-81ED-4DB2-BD59-A6C34878D82A}">
                    <a16:rowId xmlns:a16="http://schemas.microsoft.com/office/drawing/2014/main" val="10002"/>
                  </a:ext>
                </a:extLst>
              </a:tr>
              <a:tr h="537100">
                <a:tc>
                  <a:txBody>
                    <a:bodyPr/>
                    <a:lstStyle/>
                    <a:p>
                      <a:pPr marL="0" lvl="0" indent="0" algn="l" rtl="0">
                        <a:spcBef>
                          <a:spcPts val="0"/>
                        </a:spcBef>
                        <a:spcAft>
                          <a:spcPts val="0"/>
                        </a:spcAft>
                        <a:buNone/>
                      </a:pPr>
                      <a:endParaRPr sz="1100" b="1">
                        <a:solidFill>
                          <a:srgbClr val="016160"/>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b="1">
                          <a:solidFill>
                            <a:srgbClr val="016160"/>
                          </a:solidFill>
                          <a:latin typeface="Nunito"/>
                          <a:ea typeface="Nunito"/>
                          <a:cs typeface="Nunito"/>
                          <a:sym typeface="Nunito"/>
                        </a:rPr>
                        <a:t>Policy Option 3</a:t>
                      </a:r>
                      <a:endParaRPr sz="1100" b="1">
                        <a:solidFill>
                          <a:srgbClr val="016160"/>
                        </a:solidFill>
                        <a:latin typeface="Nunito"/>
                        <a:ea typeface="Nunito"/>
                        <a:cs typeface="Nunito"/>
                        <a:sym typeface="Nunito"/>
                      </a:endParaRPr>
                    </a:p>
                    <a:p>
                      <a:pPr marL="0" lvl="0" indent="0" algn="l" rtl="0">
                        <a:spcBef>
                          <a:spcPts val="0"/>
                        </a:spcBef>
                        <a:spcAft>
                          <a:spcPts val="0"/>
                        </a:spcAft>
                        <a:buNone/>
                      </a:pPr>
                      <a:r>
                        <a:rPr lang="en" sz="1100">
                          <a:solidFill>
                            <a:srgbClr val="016160"/>
                          </a:solidFill>
                          <a:latin typeface="Nunito"/>
                          <a:ea typeface="Nunito"/>
                          <a:cs typeface="Nunito"/>
                          <a:sym typeface="Nunito"/>
                        </a:rPr>
                        <a:t>Alcohol Cessation Program</a:t>
                      </a:r>
                      <a:endParaRPr sz="1100">
                        <a:solidFill>
                          <a:srgbClr val="016160"/>
                        </a:solidFill>
                        <a:latin typeface="Nunito"/>
                        <a:ea typeface="Nunito"/>
                        <a:cs typeface="Nunito"/>
                        <a:sym typeface="Nunito"/>
                      </a:endParaRPr>
                    </a:p>
                  </a:txBody>
                  <a:tcPr marL="91425" marR="91425" marT="91425" marB="91425" anchor="ctr">
                    <a:lnL w="9525" cap="flat" cmpd="sng">
                      <a:solidFill>
                        <a:srgbClr val="EFEFE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latin typeface="Nunito ExtraBold"/>
                          <a:ea typeface="Nunito ExtraBold"/>
                          <a:cs typeface="Nunito ExtraBold"/>
                          <a:sym typeface="Nunito ExtraBold"/>
                        </a:rPr>
                        <a:t>Medium</a:t>
                      </a:r>
                      <a:endParaRPr sz="1100">
                        <a:solidFill>
                          <a:schemeClr val="dk1"/>
                        </a:solidFill>
                        <a:latin typeface="Nunito ExtraBold"/>
                        <a:ea typeface="Nunito ExtraBold"/>
                        <a:cs typeface="Nunito ExtraBold"/>
                        <a:sym typeface="Nunito ExtraBold"/>
                      </a:endParaRPr>
                    </a:p>
                    <a:p>
                      <a:pPr marL="0" lvl="0" indent="0" algn="ctr" rtl="0">
                        <a:spcBef>
                          <a:spcPts val="0"/>
                        </a:spcBef>
                        <a:spcAft>
                          <a:spcPts val="0"/>
                        </a:spcAft>
                        <a:buNone/>
                      </a:pPr>
                      <a:r>
                        <a:rPr lang="en" sz="1100">
                          <a:solidFill>
                            <a:schemeClr val="dk1"/>
                          </a:solidFill>
                          <a:latin typeface="Nunito"/>
                          <a:ea typeface="Nunito"/>
                          <a:cs typeface="Nunito"/>
                          <a:sym typeface="Nunito"/>
                        </a:rPr>
                        <a:t>($25.14M annual implementation cost)**</a:t>
                      </a:r>
                      <a:endParaRPr sz="1100">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extLst>
                  <a:ext uri="{0D108BD9-81ED-4DB2-BD59-A6C34878D82A}">
                    <a16:rowId xmlns:a16="http://schemas.microsoft.com/office/drawing/2014/main" val="10003"/>
                  </a:ext>
                </a:extLst>
              </a:tr>
              <a:tr h="537100">
                <a:tc>
                  <a:txBody>
                    <a:bodyPr/>
                    <a:lstStyle/>
                    <a:p>
                      <a:pPr marL="0" lvl="0" indent="0" algn="l" rtl="0">
                        <a:spcBef>
                          <a:spcPts val="0"/>
                        </a:spcBef>
                        <a:spcAft>
                          <a:spcPts val="0"/>
                        </a:spcAft>
                        <a:buNone/>
                      </a:pPr>
                      <a:endParaRPr sz="1100" b="1">
                        <a:solidFill>
                          <a:srgbClr val="016160"/>
                        </a:solidFill>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SzPts val="1100"/>
                        <a:buFont typeface="Arial"/>
                        <a:buNone/>
                      </a:pPr>
                      <a:r>
                        <a:rPr lang="en" sz="1100" b="1">
                          <a:solidFill>
                            <a:srgbClr val="016160"/>
                          </a:solidFill>
                          <a:latin typeface="Nunito"/>
                          <a:ea typeface="Nunito"/>
                          <a:cs typeface="Nunito"/>
                          <a:sym typeface="Nunito"/>
                        </a:rPr>
                        <a:t>Policy Option 4</a:t>
                      </a:r>
                      <a:endParaRPr sz="1100" b="1">
                        <a:solidFill>
                          <a:srgbClr val="016160"/>
                        </a:solidFill>
                        <a:latin typeface="Nunito"/>
                        <a:ea typeface="Nunito"/>
                        <a:cs typeface="Nunito"/>
                        <a:sym typeface="Nunito"/>
                      </a:endParaRPr>
                    </a:p>
                    <a:p>
                      <a:pPr marL="0" lvl="0" indent="0" algn="l" rtl="0">
                        <a:spcBef>
                          <a:spcPts val="0"/>
                        </a:spcBef>
                        <a:spcAft>
                          <a:spcPts val="0"/>
                        </a:spcAft>
                        <a:buNone/>
                      </a:pPr>
                      <a:r>
                        <a:rPr lang="en" sz="1100">
                          <a:solidFill>
                            <a:srgbClr val="016160"/>
                          </a:solidFill>
                          <a:latin typeface="Nunito"/>
                          <a:ea typeface="Nunito"/>
                          <a:cs typeface="Nunito"/>
                          <a:sym typeface="Nunito"/>
                        </a:rPr>
                        <a:t>Combination of SBCC and Cessation Program</a:t>
                      </a:r>
                      <a:endParaRPr sz="1100">
                        <a:solidFill>
                          <a:srgbClr val="016160"/>
                        </a:solidFill>
                        <a:latin typeface="Nunito"/>
                        <a:ea typeface="Nunito"/>
                        <a:cs typeface="Nunito"/>
                        <a:sym typeface="Nunito"/>
                      </a:endParaRPr>
                    </a:p>
                  </a:txBody>
                  <a:tcPr marL="91425" marR="91425" marT="91425" marB="91425" anchor="ctr">
                    <a:lnL w="9525" cap="flat" cmpd="sng">
                      <a:solidFill>
                        <a:srgbClr val="EFEFEF"/>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100">
                        <a:solidFill>
                          <a:schemeClr val="lt1"/>
                        </a:solidFill>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sz="1100">
                          <a:solidFill>
                            <a:schemeClr val="lt1"/>
                          </a:solidFill>
                          <a:latin typeface="Nunito ExtraBold"/>
                          <a:ea typeface="Nunito ExtraBold"/>
                          <a:cs typeface="Nunito ExtraBold"/>
                          <a:sym typeface="Nunito ExtraBold"/>
                        </a:rPr>
                        <a:t>High</a:t>
                      </a:r>
                      <a:endParaRPr sz="1000">
                        <a:latin typeface="Nunito ExtraBold"/>
                        <a:ea typeface="Nunito ExtraBold"/>
                        <a:cs typeface="Nunito ExtraBold"/>
                        <a:sym typeface="Nunito ExtraBold"/>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latin typeface="Nunito ExtraBold"/>
                          <a:ea typeface="Nunito ExtraBold"/>
                          <a:cs typeface="Nunito ExtraBold"/>
                          <a:sym typeface="Nunito ExtraBold"/>
                        </a:rPr>
                        <a:t>Medium</a:t>
                      </a:r>
                      <a:endParaRPr sz="1100">
                        <a:solidFill>
                          <a:schemeClr val="dk1"/>
                        </a:solidFill>
                        <a:latin typeface="Nunito ExtraBold"/>
                        <a:ea typeface="Nunito ExtraBold"/>
                        <a:cs typeface="Nunito ExtraBold"/>
                        <a:sym typeface="Nunito ExtraBold"/>
                      </a:endParaRPr>
                    </a:p>
                    <a:p>
                      <a:pPr marL="0" lvl="0" indent="0" algn="ctr" rtl="0">
                        <a:spcBef>
                          <a:spcPts val="0"/>
                        </a:spcBef>
                        <a:spcAft>
                          <a:spcPts val="0"/>
                        </a:spcAft>
                        <a:buNone/>
                      </a:pPr>
                      <a:r>
                        <a:rPr lang="en" sz="1100">
                          <a:solidFill>
                            <a:schemeClr val="dk1"/>
                          </a:solidFill>
                          <a:latin typeface="Nunito"/>
                          <a:ea typeface="Nunito"/>
                          <a:cs typeface="Nunito"/>
                          <a:sym typeface="Nunito"/>
                        </a:rPr>
                        <a:t>($18.88M annual implementation cost)**</a:t>
                      </a:r>
                      <a:endParaRPr sz="1100">
                        <a:latin typeface="Nunito"/>
                        <a:ea typeface="Nunito"/>
                        <a:cs typeface="Nunito"/>
                        <a:sym typeface="Nuni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1C232"/>
                    </a:solidFill>
                  </a:tcPr>
                </a:tc>
                <a:extLst>
                  <a:ext uri="{0D108BD9-81ED-4DB2-BD59-A6C34878D82A}">
                    <a16:rowId xmlns:a16="http://schemas.microsoft.com/office/drawing/2014/main" val="10004"/>
                  </a:ext>
                </a:extLst>
              </a:tr>
            </a:tbl>
          </a:graphicData>
        </a:graphic>
      </p:graphicFrame>
      <p:sp>
        <p:nvSpPr>
          <p:cNvPr id="241" name="Google Shape;241;p20"/>
          <p:cNvSpPr/>
          <p:nvPr/>
        </p:nvSpPr>
        <p:spPr>
          <a:xfrm>
            <a:off x="520825" y="1571500"/>
            <a:ext cx="396900" cy="396900"/>
          </a:xfrm>
          <a:prstGeom prst="ellipse">
            <a:avLst/>
          </a:prstGeom>
          <a:solidFill>
            <a:srgbClr val="15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0"/>
          <p:cNvSpPr txBox="1"/>
          <p:nvPr/>
        </p:nvSpPr>
        <p:spPr>
          <a:xfrm>
            <a:off x="398124" y="4277964"/>
            <a:ext cx="8477400" cy="4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134F5C"/>
                </a:solidFill>
                <a:latin typeface="Nunito"/>
                <a:ea typeface="Nunito"/>
                <a:cs typeface="Nunito"/>
                <a:sym typeface="Nunito"/>
              </a:rPr>
              <a:t>*Budget impact assessment considered whether implementation costs could be covered by existing program funds or required additional funding</a:t>
            </a:r>
            <a:br>
              <a:rPr lang="en" sz="900">
                <a:solidFill>
                  <a:srgbClr val="134F5C"/>
                </a:solidFill>
                <a:latin typeface="Nunito"/>
                <a:ea typeface="Nunito"/>
                <a:cs typeface="Nunito"/>
                <a:sym typeface="Nunito"/>
              </a:rPr>
            </a:br>
            <a:r>
              <a:rPr lang="en" sz="900">
                <a:solidFill>
                  <a:srgbClr val="134F5C"/>
                </a:solidFill>
                <a:latin typeface="Nunito"/>
                <a:ea typeface="Nunito"/>
                <a:cs typeface="Nunito"/>
                <a:sym typeface="Nunito"/>
              </a:rPr>
              <a:t>** Cost requirement includes fixed cost for program implementation and variable cost for individual counselling (different  between drinkers and non-drinkers)</a:t>
            </a:r>
            <a:endParaRPr sz="900">
              <a:solidFill>
                <a:srgbClr val="134F5C"/>
              </a:solidFill>
              <a:latin typeface="Nunito"/>
              <a:ea typeface="Nunito"/>
              <a:cs typeface="Nunito"/>
              <a:sym typeface="Nunito"/>
            </a:endParaRPr>
          </a:p>
        </p:txBody>
      </p:sp>
      <p:pic>
        <p:nvPicPr>
          <p:cNvPr id="243" name="Google Shape;243;p20" title="marketing (1).png"/>
          <p:cNvPicPr preferRelativeResize="0"/>
          <p:nvPr/>
        </p:nvPicPr>
        <p:blipFill rotWithShape="1">
          <a:blip r:embed="rId3">
            <a:alphaModFix/>
          </a:blip>
          <a:srcRect/>
          <a:stretch/>
        </p:blipFill>
        <p:spPr>
          <a:xfrm>
            <a:off x="564900" y="1623752"/>
            <a:ext cx="308774" cy="308774"/>
          </a:xfrm>
          <a:prstGeom prst="rect">
            <a:avLst/>
          </a:prstGeom>
          <a:noFill/>
          <a:ln>
            <a:noFill/>
          </a:ln>
        </p:spPr>
      </p:pic>
      <p:sp>
        <p:nvSpPr>
          <p:cNvPr id="244" name="Google Shape;244;p20"/>
          <p:cNvSpPr/>
          <p:nvPr/>
        </p:nvSpPr>
        <p:spPr>
          <a:xfrm>
            <a:off x="520825" y="2298525"/>
            <a:ext cx="396900" cy="396900"/>
          </a:xfrm>
          <a:prstGeom prst="ellipse">
            <a:avLst/>
          </a:prstGeom>
          <a:solidFill>
            <a:srgbClr val="15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20"/>
          <p:cNvSpPr/>
          <p:nvPr/>
        </p:nvSpPr>
        <p:spPr>
          <a:xfrm>
            <a:off x="520825" y="2975138"/>
            <a:ext cx="396900" cy="396900"/>
          </a:xfrm>
          <a:prstGeom prst="ellipse">
            <a:avLst/>
          </a:prstGeom>
          <a:solidFill>
            <a:srgbClr val="15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6" name="Google Shape;246;p20" title="data-visualization.png"/>
          <p:cNvPicPr preferRelativeResize="0"/>
          <p:nvPr/>
        </p:nvPicPr>
        <p:blipFill rotWithShape="1">
          <a:blip r:embed="rId4">
            <a:alphaModFix/>
          </a:blip>
          <a:srcRect/>
          <a:stretch/>
        </p:blipFill>
        <p:spPr>
          <a:xfrm>
            <a:off x="583550" y="2365346"/>
            <a:ext cx="271450" cy="271450"/>
          </a:xfrm>
          <a:prstGeom prst="rect">
            <a:avLst/>
          </a:prstGeom>
          <a:noFill/>
          <a:ln>
            <a:noFill/>
          </a:ln>
        </p:spPr>
      </p:pic>
      <p:pic>
        <p:nvPicPr>
          <p:cNvPr id="247" name="Google Shape;247;p20" title="school (3).png"/>
          <p:cNvPicPr preferRelativeResize="0"/>
          <p:nvPr/>
        </p:nvPicPr>
        <p:blipFill rotWithShape="1">
          <a:blip r:embed="rId5">
            <a:alphaModFix/>
          </a:blip>
          <a:srcRect/>
          <a:stretch/>
        </p:blipFill>
        <p:spPr>
          <a:xfrm>
            <a:off x="583550" y="3031125"/>
            <a:ext cx="271450" cy="271450"/>
          </a:xfrm>
          <a:prstGeom prst="rect">
            <a:avLst/>
          </a:prstGeom>
          <a:noFill/>
          <a:ln>
            <a:noFill/>
          </a:ln>
        </p:spPr>
      </p:pic>
      <p:sp>
        <p:nvSpPr>
          <p:cNvPr id="248" name="Google Shape;248;p20"/>
          <p:cNvSpPr/>
          <p:nvPr/>
        </p:nvSpPr>
        <p:spPr>
          <a:xfrm>
            <a:off x="520825" y="3651763"/>
            <a:ext cx="396900" cy="396900"/>
          </a:xfrm>
          <a:prstGeom prst="ellipse">
            <a:avLst/>
          </a:prstGeom>
          <a:solidFill>
            <a:srgbClr val="15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9" name="Google Shape;249;p20" title="social-media-marketing.png"/>
          <p:cNvPicPr preferRelativeResize="0"/>
          <p:nvPr/>
        </p:nvPicPr>
        <p:blipFill rotWithShape="1">
          <a:blip r:embed="rId6">
            <a:alphaModFix/>
          </a:blip>
          <a:srcRect/>
          <a:stretch/>
        </p:blipFill>
        <p:spPr>
          <a:xfrm>
            <a:off x="577200" y="3714475"/>
            <a:ext cx="271450" cy="27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p:nvPr/>
        </p:nvSpPr>
        <p:spPr>
          <a:xfrm>
            <a:off x="502425" y="185250"/>
            <a:ext cx="759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134F5C"/>
                </a:solidFill>
                <a:latin typeface="Nunito"/>
                <a:ea typeface="Nunito"/>
                <a:cs typeface="Nunito"/>
                <a:sym typeface="Nunito"/>
              </a:rPr>
              <a:t>Policy Option 4, which combines SBCC and cessation services,</a:t>
            </a:r>
            <a:endParaRPr sz="1600" b="1">
              <a:solidFill>
                <a:srgbClr val="134F5C"/>
              </a:solidFill>
              <a:latin typeface="Nunito"/>
              <a:ea typeface="Nunito"/>
              <a:cs typeface="Nunito"/>
              <a:sym typeface="Nunito"/>
            </a:endParaRPr>
          </a:p>
          <a:p>
            <a:pPr marL="0" lvl="0" indent="0" algn="l" rtl="0">
              <a:spcBef>
                <a:spcPts val="0"/>
              </a:spcBef>
              <a:spcAft>
                <a:spcPts val="0"/>
              </a:spcAft>
              <a:buNone/>
            </a:pPr>
            <a:r>
              <a:rPr lang="en" sz="1600">
                <a:solidFill>
                  <a:srgbClr val="134F5C"/>
                </a:solidFill>
                <a:latin typeface="Nunito"/>
                <a:ea typeface="Nunito"/>
                <a:cs typeface="Nunito"/>
                <a:sym typeface="Nunito"/>
              </a:rPr>
              <a:t>Resulted in the highest ICER that is within the Willingness-to-Pay threshold*</a:t>
            </a:r>
            <a:endParaRPr sz="1600">
              <a:solidFill>
                <a:srgbClr val="134F5C"/>
              </a:solidFill>
              <a:latin typeface="Nunito"/>
              <a:ea typeface="Nunito"/>
              <a:cs typeface="Nunito"/>
              <a:sym typeface="Nunito"/>
            </a:endParaRPr>
          </a:p>
        </p:txBody>
      </p:sp>
      <p:pic>
        <p:nvPicPr>
          <p:cNvPr id="255" name="Google Shape;255;p21"/>
          <p:cNvPicPr preferRelativeResize="0"/>
          <p:nvPr/>
        </p:nvPicPr>
        <p:blipFill rotWithShape="1">
          <a:blip r:embed="rId3">
            <a:alphaModFix/>
          </a:blip>
          <a:srcRect/>
          <a:stretch/>
        </p:blipFill>
        <p:spPr>
          <a:xfrm>
            <a:off x="194300" y="1080077"/>
            <a:ext cx="5199825" cy="3424725"/>
          </a:xfrm>
          <a:prstGeom prst="rect">
            <a:avLst/>
          </a:prstGeom>
          <a:noFill/>
          <a:ln>
            <a:noFill/>
          </a:ln>
        </p:spPr>
      </p:pic>
      <p:sp>
        <p:nvSpPr>
          <p:cNvPr id="256" name="Google Shape;256;p21"/>
          <p:cNvSpPr txBox="1"/>
          <p:nvPr/>
        </p:nvSpPr>
        <p:spPr>
          <a:xfrm>
            <a:off x="3644602" y="1836867"/>
            <a:ext cx="18549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900" b="1">
                <a:solidFill>
                  <a:srgbClr val="000000"/>
                </a:solidFill>
                <a:latin typeface="Nunito"/>
                <a:ea typeface="Nunito"/>
                <a:cs typeface="Nunito"/>
                <a:sym typeface="Nunito"/>
              </a:rPr>
              <a:t>Policy Option 3: </a:t>
            </a:r>
            <a:endParaRPr sz="900" b="1">
              <a:latin typeface="Nunito"/>
              <a:ea typeface="Nunito"/>
              <a:cs typeface="Nunito"/>
              <a:sym typeface="Nunito"/>
            </a:endParaRPr>
          </a:p>
          <a:p>
            <a:pPr marL="0" marR="0" lvl="0" indent="0" algn="l" rtl="0">
              <a:spcBef>
                <a:spcPts val="0"/>
              </a:spcBef>
              <a:spcAft>
                <a:spcPts val="0"/>
              </a:spcAft>
              <a:buNone/>
            </a:pPr>
            <a:r>
              <a:rPr lang="en" sz="900">
                <a:solidFill>
                  <a:srgbClr val="000000"/>
                </a:solidFill>
                <a:latin typeface="Nunito"/>
                <a:ea typeface="Nunito"/>
                <a:cs typeface="Nunito"/>
                <a:sym typeface="Nunito"/>
              </a:rPr>
              <a:t>Alcohol cessation program</a:t>
            </a:r>
            <a:endParaRPr sz="900">
              <a:latin typeface="Nunito"/>
              <a:ea typeface="Nunito"/>
              <a:cs typeface="Nunito"/>
              <a:sym typeface="Nunito"/>
            </a:endParaRPr>
          </a:p>
        </p:txBody>
      </p:sp>
      <p:sp>
        <p:nvSpPr>
          <p:cNvPr id="257" name="Google Shape;257;p21"/>
          <p:cNvSpPr txBox="1"/>
          <p:nvPr/>
        </p:nvSpPr>
        <p:spPr>
          <a:xfrm>
            <a:off x="4136308" y="2462167"/>
            <a:ext cx="1552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900" b="1">
                <a:solidFill>
                  <a:srgbClr val="000000"/>
                </a:solidFill>
                <a:latin typeface="Nunito"/>
                <a:ea typeface="Nunito"/>
                <a:cs typeface="Nunito"/>
                <a:sym typeface="Nunito"/>
              </a:rPr>
              <a:t>Policy Option 4: </a:t>
            </a:r>
            <a:endParaRPr sz="900">
              <a:latin typeface="Nunito"/>
              <a:ea typeface="Nunito"/>
              <a:cs typeface="Nunito"/>
              <a:sym typeface="Nunito"/>
            </a:endParaRPr>
          </a:p>
          <a:p>
            <a:pPr marL="0" marR="0" lvl="0" indent="0" algn="l" rtl="0">
              <a:spcBef>
                <a:spcPts val="0"/>
              </a:spcBef>
              <a:spcAft>
                <a:spcPts val="0"/>
              </a:spcAft>
              <a:buNone/>
            </a:pPr>
            <a:r>
              <a:rPr lang="en" sz="900">
                <a:solidFill>
                  <a:srgbClr val="000000"/>
                </a:solidFill>
                <a:latin typeface="Nunito"/>
                <a:ea typeface="Nunito"/>
                <a:cs typeface="Nunito"/>
                <a:sym typeface="Nunito"/>
              </a:rPr>
              <a:t>SBCC and cessation program</a:t>
            </a:r>
            <a:endParaRPr sz="900">
              <a:latin typeface="Nunito"/>
              <a:ea typeface="Nunito"/>
              <a:cs typeface="Nunito"/>
              <a:sym typeface="Nunito"/>
            </a:endParaRPr>
          </a:p>
          <a:p>
            <a:pPr marL="0" marR="0" lvl="0" indent="0" algn="l" rtl="0">
              <a:spcBef>
                <a:spcPts val="0"/>
              </a:spcBef>
              <a:spcAft>
                <a:spcPts val="0"/>
              </a:spcAft>
              <a:buNone/>
            </a:pPr>
            <a:endParaRPr sz="900">
              <a:solidFill>
                <a:srgbClr val="000000"/>
              </a:solidFill>
              <a:latin typeface="Nunito"/>
              <a:ea typeface="Nunito"/>
              <a:cs typeface="Nunito"/>
              <a:sym typeface="Nunito"/>
            </a:endParaRPr>
          </a:p>
        </p:txBody>
      </p:sp>
      <p:sp>
        <p:nvSpPr>
          <p:cNvPr id="258" name="Google Shape;258;p21"/>
          <p:cNvSpPr txBox="1"/>
          <p:nvPr/>
        </p:nvSpPr>
        <p:spPr>
          <a:xfrm>
            <a:off x="1941522" y="3536325"/>
            <a:ext cx="11544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900" b="1">
                <a:solidFill>
                  <a:srgbClr val="000000"/>
                </a:solidFill>
                <a:latin typeface="Nunito"/>
                <a:ea typeface="Nunito"/>
                <a:cs typeface="Nunito"/>
                <a:sym typeface="Nunito"/>
              </a:rPr>
              <a:t>Policy Option 2: </a:t>
            </a:r>
            <a:endParaRPr sz="900" b="1">
              <a:latin typeface="Nunito"/>
              <a:ea typeface="Nunito"/>
              <a:cs typeface="Nunito"/>
              <a:sym typeface="Nunito"/>
            </a:endParaRPr>
          </a:p>
          <a:p>
            <a:pPr marL="0" marR="0" lvl="0" indent="0" algn="l" rtl="0">
              <a:spcBef>
                <a:spcPts val="0"/>
              </a:spcBef>
              <a:spcAft>
                <a:spcPts val="0"/>
              </a:spcAft>
              <a:buNone/>
            </a:pPr>
            <a:r>
              <a:rPr lang="en" sz="900">
                <a:solidFill>
                  <a:srgbClr val="000000"/>
                </a:solidFill>
                <a:latin typeface="Nunito"/>
                <a:ea typeface="Nunito"/>
                <a:cs typeface="Nunito"/>
                <a:sym typeface="Nunito"/>
              </a:rPr>
              <a:t>SBCC</a:t>
            </a:r>
            <a:endParaRPr sz="900">
              <a:latin typeface="Nunito"/>
              <a:ea typeface="Nunito"/>
              <a:cs typeface="Nunito"/>
              <a:sym typeface="Nunito"/>
            </a:endParaRPr>
          </a:p>
        </p:txBody>
      </p:sp>
      <p:sp>
        <p:nvSpPr>
          <p:cNvPr id="259" name="Google Shape;259;p21"/>
          <p:cNvSpPr txBox="1"/>
          <p:nvPr/>
        </p:nvSpPr>
        <p:spPr>
          <a:xfrm>
            <a:off x="751899" y="3536325"/>
            <a:ext cx="9918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900" b="1">
                <a:solidFill>
                  <a:srgbClr val="000000"/>
                </a:solidFill>
                <a:latin typeface="Nunito"/>
                <a:ea typeface="Nunito"/>
                <a:cs typeface="Nunito"/>
                <a:sym typeface="Nunito"/>
              </a:rPr>
              <a:t>Policy Option 1:</a:t>
            </a:r>
            <a:endParaRPr sz="900" b="1">
              <a:latin typeface="Nunito"/>
              <a:ea typeface="Nunito"/>
              <a:cs typeface="Nunito"/>
              <a:sym typeface="Nunito"/>
            </a:endParaRPr>
          </a:p>
          <a:p>
            <a:pPr marL="0" marR="0" lvl="0" indent="0" algn="l" rtl="0">
              <a:spcBef>
                <a:spcPts val="0"/>
              </a:spcBef>
              <a:spcAft>
                <a:spcPts val="0"/>
              </a:spcAft>
              <a:buNone/>
            </a:pPr>
            <a:r>
              <a:rPr lang="en" sz="900">
                <a:solidFill>
                  <a:srgbClr val="000000"/>
                </a:solidFill>
                <a:latin typeface="Nunito"/>
                <a:ea typeface="Nunito"/>
                <a:cs typeface="Nunito"/>
                <a:sym typeface="Nunito"/>
              </a:rPr>
              <a:t>Baseline scenario</a:t>
            </a:r>
            <a:endParaRPr sz="900">
              <a:latin typeface="Nunito"/>
              <a:ea typeface="Nunito"/>
              <a:cs typeface="Nunito"/>
              <a:sym typeface="Nunito"/>
            </a:endParaRPr>
          </a:p>
        </p:txBody>
      </p:sp>
      <p:graphicFrame>
        <p:nvGraphicFramePr>
          <p:cNvPr id="260" name="Google Shape;260;p21"/>
          <p:cNvGraphicFramePr/>
          <p:nvPr/>
        </p:nvGraphicFramePr>
        <p:xfrm>
          <a:off x="5499500" y="1323944"/>
          <a:ext cx="3403200" cy="2346810"/>
        </p:xfrm>
        <a:graphic>
          <a:graphicData uri="http://schemas.openxmlformats.org/drawingml/2006/table">
            <a:tbl>
              <a:tblPr>
                <a:noFill/>
                <a:tableStyleId>{B9FA8AF3-FE58-4634-879A-FCC65177E0A6}</a:tableStyleId>
              </a:tblPr>
              <a:tblGrid>
                <a:gridCol w="1080450">
                  <a:extLst>
                    <a:ext uri="{9D8B030D-6E8A-4147-A177-3AD203B41FA5}">
                      <a16:colId xmlns:a16="http://schemas.microsoft.com/office/drawing/2014/main" val="20000"/>
                    </a:ext>
                  </a:extLst>
                </a:gridCol>
                <a:gridCol w="23227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Policy Option</a:t>
                      </a:r>
                      <a:endParaRPr sz="1200" b="1">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56082"/>
                    </a:solidFill>
                  </a:tcPr>
                </a:tc>
                <a:tc>
                  <a:txBody>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ICER</a:t>
                      </a:r>
                      <a:endParaRPr sz="1200" b="1">
                        <a:solidFill>
                          <a:schemeClr val="lt1"/>
                        </a:solidFill>
                        <a:latin typeface="Nunito"/>
                        <a:ea typeface="Nunito"/>
                        <a:cs typeface="Nunito"/>
                        <a:sym typeface="Nunito"/>
                      </a:endParaRPr>
                    </a:p>
                    <a:p>
                      <a:pPr marL="0" lvl="0" indent="0" algn="ctr" rtl="0">
                        <a:spcBef>
                          <a:spcPts val="0"/>
                        </a:spcBef>
                        <a:spcAft>
                          <a:spcPts val="0"/>
                        </a:spcAft>
                        <a:buNone/>
                      </a:pPr>
                      <a:r>
                        <a:rPr lang="en" sz="1200" b="1">
                          <a:solidFill>
                            <a:schemeClr val="lt1"/>
                          </a:solidFill>
                          <a:latin typeface="Nunito"/>
                          <a:ea typeface="Nunito"/>
                          <a:cs typeface="Nunito"/>
                          <a:sym typeface="Nunito"/>
                        </a:rPr>
                        <a:t>(WTP: USD 4, 183.52)*</a:t>
                      </a:r>
                      <a:endParaRPr sz="1200" b="1">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56082"/>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1</a:t>
                      </a:r>
                      <a:endParaRPr>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a:latin typeface="Nunito"/>
                          <a:ea typeface="Nunito"/>
                          <a:cs typeface="Nunito"/>
                          <a:sym typeface="Nunito"/>
                        </a:rPr>
                        <a:t>-</a:t>
                      </a:r>
                      <a:endParaRPr>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2</a:t>
                      </a:r>
                      <a:endParaRPr>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None/>
                      </a:pPr>
                      <a:r>
                        <a:rPr lang="en">
                          <a:latin typeface="Nunito"/>
                          <a:ea typeface="Nunito"/>
                          <a:cs typeface="Nunito"/>
                          <a:sym typeface="Nunito"/>
                        </a:rPr>
                        <a:t>USD 3.37 / DALY averted</a:t>
                      </a:r>
                      <a:endParaRPr>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4</a:t>
                      </a:r>
                      <a:endParaRPr>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34F5C"/>
                    </a:solidFill>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USD 26.38 / DALY averted</a:t>
                      </a:r>
                      <a:endParaRPr>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3</a:t>
                      </a:r>
                      <a:endParaRPr>
                        <a:solidFill>
                          <a:schemeClr val="lt1"/>
                        </a:solidFill>
                        <a:latin typeface="Nunito"/>
                        <a:ea typeface="Nunito"/>
                        <a:cs typeface="Nunito"/>
                        <a:sym typeface="Nuni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5B0F00"/>
                    </a:solidFill>
                  </a:tcPr>
                </a:tc>
                <a:tc>
                  <a:txBody>
                    <a:bodyPr/>
                    <a:lstStyle/>
                    <a:p>
                      <a:pPr marL="0" lvl="0" indent="0" algn="ctr" rtl="0">
                        <a:spcBef>
                          <a:spcPts val="0"/>
                        </a:spcBef>
                        <a:spcAft>
                          <a:spcPts val="0"/>
                        </a:spcAft>
                        <a:buNone/>
                      </a:pPr>
                      <a:r>
                        <a:rPr lang="en" i="1">
                          <a:latin typeface="Nunito"/>
                          <a:ea typeface="Nunito"/>
                          <a:cs typeface="Nunito"/>
                          <a:sym typeface="Nunito"/>
                        </a:rPr>
                        <a:t>Strongly dominated</a:t>
                      </a:r>
                      <a:endParaRPr i="1">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sp>
        <p:nvSpPr>
          <p:cNvPr id="261" name="Google Shape;261;p21"/>
          <p:cNvSpPr txBox="1"/>
          <p:nvPr/>
        </p:nvSpPr>
        <p:spPr>
          <a:xfrm>
            <a:off x="5499500" y="3514112"/>
            <a:ext cx="3403200" cy="9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134F5C"/>
                </a:solidFill>
                <a:latin typeface="Nunito"/>
                <a:ea typeface="Nunito"/>
                <a:cs typeface="Nunito"/>
                <a:sym typeface="Nunito"/>
              </a:rPr>
              <a:t>*Willingness-to-Pay threshold: USD 4,183.52 derived from the Philippine HTA methods guide of using 1x GDP/capita per DALY averted</a:t>
            </a:r>
            <a:endParaRPr sz="1200">
              <a:solidFill>
                <a:srgbClr val="134F5C"/>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1554</Words>
  <Application>Microsoft Macintosh PowerPoint</Application>
  <PresentationFormat>On-screen Show (16:9)</PresentationFormat>
  <Paragraphs>237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Nunito</vt:lpstr>
      <vt:lpstr>Nunito Medium</vt:lpstr>
      <vt:lpstr>Arial</vt:lpstr>
      <vt:lpstr>Nunito ExtraBold</vt:lpstr>
      <vt:lpstr>Nunito SemiBold</vt:lpstr>
      <vt:lpstr>Calibri</vt:lpstr>
      <vt:lpstr>Nunito Black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Advancement</vt:lpstr>
      <vt:lpstr>Policy Advancement</vt:lpstr>
      <vt:lpstr>Policy Advancement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2026-01-28T00:16:57Z</dcterms:modified>
</cp:coreProperties>
</file>