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1" r:id="rId3"/>
    <p:sldId id="258" r:id="rId4"/>
    <p:sldId id="266" r:id="rId5"/>
    <p:sldId id="273" r:id="rId6"/>
    <p:sldId id="268" r:id="rId7"/>
    <p:sldId id="263" r:id="rId8"/>
    <p:sldId id="259" r:id="rId9"/>
    <p:sldId id="265" r:id="rId10"/>
    <p:sldId id="267" r:id="rId11"/>
    <p:sldId id="274"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116" d="100"/>
          <a:sy n="116" d="100"/>
        </p:scale>
        <p:origin x="8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C1A15F-A13D-9843-8192-FD0BCB0CB994}" type="datetimeFigureOut">
              <a:rPr lang="en-US" smtClean="0"/>
              <a:t>12/5/25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DA786-E580-6A48-88DC-5D24B5F884A2}" type="slidenum">
              <a:rPr lang="en-US" smtClean="0"/>
              <a:t>‹#›</a:t>
            </a:fld>
            <a:endParaRPr lang="en-US"/>
          </a:p>
        </p:txBody>
      </p:sp>
    </p:spTree>
    <p:extLst>
      <p:ext uri="{BB962C8B-B14F-4D97-AF65-F5344CB8AC3E}">
        <p14:creationId xmlns:p14="http://schemas.microsoft.com/office/powerpoint/2010/main" val="3135710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9BF82-F146-F695-164F-B3D75ADA1D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9C4829-3B03-FD14-4605-FA4A7E8A42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A71DCD-EC97-B465-9529-09F374F01709}"/>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966B752D-499F-DC4C-884A-0BCE38E3B6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17E692-C8CF-748E-8930-C1B19EE33FAC}"/>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1758114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74A37-7E6F-4873-255F-60D011F176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10ABA2-57CF-60AA-7649-75E70C9525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DB8FC6-4D21-FE48-C361-C99D47F3FE59}"/>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E1FD834B-6752-8FD6-1EF8-4ECEE8B3EE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945942-BDE3-A516-4E41-EFD9728E9269}"/>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977676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5C8812-9F3A-22BA-9691-03DE14AF7C2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086BD4-3661-DD67-AC66-4759008BC4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380A38-4188-CD01-DD68-A8EC3133392A}"/>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6A8366FD-2672-0C38-C0DB-CFC1336451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ED26A4-7505-3546-4674-AA893BB73C8C}"/>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982965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0310A-8BF8-9590-FD41-7D26D22A5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E7A858-CE65-46B3-E98E-E0EDA190B0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8AEA8-F600-CBF5-2E13-615A9AAA694D}"/>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FD43F112-1420-7FD9-079C-16A72CED3D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B15A84-B3CE-ABEF-C537-48B5191AA103}"/>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4121659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795CD-EAA5-A171-4EBF-09C570F6CC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92F717-3100-17C2-C48F-6DAD6AFE2B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F046C1-6FB5-5E3E-DC5B-C507687C95F1}"/>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A50FCCE5-CCAA-B631-0D66-D8144F9AB0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0B216B-770D-8837-DD99-B6DBDE81A3E4}"/>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279668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6F745-FD9E-DBEE-D317-F2914D29CB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501BE6-A12A-E7AB-EB72-90F5F1E4FC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AEB40E-01F9-6610-D786-F6C4912ADF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E41800-26F9-BD0E-D5A2-70409523D96B}"/>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6" name="Footer Placeholder 5">
            <a:extLst>
              <a:ext uri="{FF2B5EF4-FFF2-40B4-BE49-F238E27FC236}">
                <a16:creationId xmlns:a16="http://schemas.microsoft.com/office/drawing/2014/main" id="{DCBE2E5B-E98A-D059-C52C-B4D83C3312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2F8B0-7EE2-7897-7F98-9AC19092F4E5}"/>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2870594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BFF88-EE2A-3707-D3EC-DBAE84E5EB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E37AEE-DEB3-1519-63AE-722139EE1C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B4899C-3AA8-F41D-1534-4A9B6CDBE0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A8A7F1-9A9F-2A66-E84E-391629EA68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B7EFDE-2418-3123-A04B-6313F7C8D5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D80C70-E8D0-505C-A402-3C0AB48211CE}"/>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8" name="Footer Placeholder 7">
            <a:extLst>
              <a:ext uri="{FF2B5EF4-FFF2-40B4-BE49-F238E27FC236}">
                <a16:creationId xmlns:a16="http://schemas.microsoft.com/office/drawing/2014/main" id="{CD06FDA8-C39F-E56E-9A76-A0B0F1D109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E82BDB-F08D-640C-2A60-A9A9CDCB7923}"/>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2678780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A434-2F6A-1F8B-B527-321A40FB31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ACB6AE-DB45-6F83-ABD7-F270AA7D94D8}"/>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4" name="Footer Placeholder 3">
            <a:extLst>
              <a:ext uri="{FF2B5EF4-FFF2-40B4-BE49-F238E27FC236}">
                <a16:creationId xmlns:a16="http://schemas.microsoft.com/office/drawing/2014/main" id="{11EEF8FC-82AD-A914-3DC7-989ECD10C4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9623CE-B8A0-F711-F7CC-BA30AC862CF7}"/>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221818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9C4691-2069-3CF4-36CE-F755BD90C4D9}"/>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3" name="Footer Placeholder 2">
            <a:extLst>
              <a:ext uri="{FF2B5EF4-FFF2-40B4-BE49-F238E27FC236}">
                <a16:creationId xmlns:a16="http://schemas.microsoft.com/office/drawing/2014/main" id="{F9C3130F-289C-A52B-9FA7-7C65B2E610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9A73EC-E766-14FB-F0DC-6D56C24300C9}"/>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50484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41DF1-A460-BC93-27DD-B96C16170B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7BFC18-B9E3-013B-8CAD-27AF5B28A1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895DC9-6048-8041-A77D-9FEB37E2A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3D234-1947-0324-7397-F764632C9836}"/>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6" name="Footer Placeholder 5">
            <a:extLst>
              <a:ext uri="{FF2B5EF4-FFF2-40B4-BE49-F238E27FC236}">
                <a16:creationId xmlns:a16="http://schemas.microsoft.com/office/drawing/2014/main" id="{ECAD1566-D3A7-6D10-7DCA-74A303BC8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13F31F-FF31-8E6A-9E82-0E3463578E8E}"/>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247096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CBF04-31FC-6A51-F572-450078D65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C0CB85-F9A9-1D7A-0D9F-925122CDB3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72C18C-BA9A-B14A-69CB-401797BAD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FDD08-2DEB-BD23-1262-F3EFE25BEE94}"/>
              </a:ext>
            </a:extLst>
          </p:cNvPr>
          <p:cNvSpPr>
            <a:spLocks noGrp="1"/>
          </p:cNvSpPr>
          <p:nvPr>
            <p:ph type="dt" sz="half" idx="10"/>
          </p:nvPr>
        </p:nvSpPr>
        <p:spPr/>
        <p:txBody>
          <a:bodyPr/>
          <a:lstStyle/>
          <a:p>
            <a:fld id="{1364F926-D2E2-274D-8CAD-1FE4A544B8F5}" type="datetimeFigureOut">
              <a:rPr lang="en-US" smtClean="0"/>
              <a:t>12/5/25</a:t>
            </a:fld>
            <a:endParaRPr lang="en-US"/>
          </a:p>
        </p:txBody>
      </p:sp>
      <p:sp>
        <p:nvSpPr>
          <p:cNvPr id="6" name="Footer Placeholder 5">
            <a:extLst>
              <a:ext uri="{FF2B5EF4-FFF2-40B4-BE49-F238E27FC236}">
                <a16:creationId xmlns:a16="http://schemas.microsoft.com/office/drawing/2014/main" id="{3284D29C-5F77-1A23-0574-9A7D0D6F50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EDFAE9-7DB8-6AA2-B124-49C21841E6C7}"/>
              </a:ext>
            </a:extLst>
          </p:cNvPr>
          <p:cNvSpPr>
            <a:spLocks noGrp="1"/>
          </p:cNvSpPr>
          <p:nvPr>
            <p:ph type="sldNum" sz="quarter" idx="12"/>
          </p:nvPr>
        </p:nvSpPr>
        <p:spPr/>
        <p:txBody>
          <a:bodyPr/>
          <a:lstStyle/>
          <a:p>
            <a:fld id="{CD142106-AC38-D44B-91B3-98F0F225797D}" type="slidenum">
              <a:rPr lang="en-US" smtClean="0"/>
              <a:t>‹#›</a:t>
            </a:fld>
            <a:endParaRPr lang="en-US"/>
          </a:p>
        </p:txBody>
      </p:sp>
    </p:spTree>
    <p:extLst>
      <p:ext uri="{BB962C8B-B14F-4D97-AF65-F5344CB8AC3E}">
        <p14:creationId xmlns:p14="http://schemas.microsoft.com/office/powerpoint/2010/main" val="3352144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FD7A3A-891D-2CC9-A45E-3DFA2962C3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E0B96F-DE5C-227F-3E1E-FE92B03BC8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8FCFAD-603A-E75C-9F07-A520F2A032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64F926-D2E2-274D-8CAD-1FE4A544B8F5}" type="datetimeFigureOut">
              <a:rPr lang="en-US" smtClean="0"/>
              <a:t>12/5/25</a:t>
            </a:fld>
            <a:endParaRPr lang="en-US"/>
          </a:p>
        </p:txBody>
      </p:sp>
      <p:sp>
        <p:nvSpPr>
          <p:cNvPr id="5" name="Footer Placeholder 4">
            <a:extLst>
              <a:ext uri="{FF2B5EF4-FFF2-40B4-BE49-F238E27FC236}">
                <a16:creationId xmlns:a16="http://schemas.microsoft.com/office/drawing/2014/main" id="{B6CC146C-5792-54B1-53C4-944F84810F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C5D306-7A82-9A2E-6327-A46BE32D46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142106-AC38-D44B-91B3-98F0F225797D}" type="slidenum">
              <a:rPr lang="en-US" smtClean="0"/>
              <a:t>‹#›</a:t>
            </a:fld>
            <a:endParaRPr lang="en-US"/>
          </a:p>
        </p:txBody>
      </p:sp>
    </p:spTree>
    <p:extLst>
      <p:ext uri="{BB962C8B-B14F-4D97-AF65-F5344CB8AC3E}">
        <p14:creationId xmlns:p14="http://schemas.microsoft.com/office/powerpoint/2010/main" val="1924308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4B946-D6FF-711C-B55C-05ABD99E77E2}"/>
              </a:ext>
            </a:extLst>
          </p:cNvPr>
          <p:cNvSpPr>
            <a:spLocks noGrp="1"/>
          </p:cNvSpPr>
          <p:nvPr>
            <p:ph type="ctrTitle"/>
          </p:nvPr>
        </p:nvSpPr>
        <p:spPr>
          <a:xfrm>
            <a:off x="1524000" y="2235200"/>
            <a:ext cx="9144000" cy="2387600"/>
          </a:xfrm>
        </p:spPr>
        <p:txBody>
          <a:bodyPr/>
          <a:lstStyle/>
          <a:p>
            <a:r>
              <a:rPr lang="en-US" dirty="0">
                <a:solidFill>
                  <a:schemeClr val="bg1"/>
                </a:solidFill>
              </a:rPr>
              <a:t>SAMPLE PROJECT PRESENTATION</a:t>
            </a:r>
          </a:p>
        </p:txBody>
      </p:sp>
    </p:spTree>
    <p:extLst>
      <p:ext uri="{BB962C8B-B14F-4D97-AF65-F5344CB8AC3E}">
        <p14:creationId xmlns:p14="http://schemas.microsoft.com/office/powerpoint/2010/main" val="4180758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05948-F375-7987-DA8D-002E5DABCC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5D5811-07E1-FD26-434B-ADE54BC891DC}"/>
              </a:ext>
            </a:extLst>
          </p:cNvPr>
          <p:cNvSpPr>
            <a:spLocks noGrp="1"/>
          </p:cNvSpPr>
          <p:nvPr>
            <p:ph type="title"/>
          </p:nvPr>
        </p:nvSpPr>
        <p:spPr/>
        <p:txBody>
          <a:bodyPr/>
          <a:lstStyle/>
          <a:p>
            <a:r>
              <a:rPr lang="en-US" dirty="0"/>
              <a:t>Introduction</a:t>
            </a:r>
          </a:p>
        </p:txBody>
      </p:sp>
      <p:sp>
        <p:nvSpPr>
          <p:cNvPr id="5" name="Text Placeholder 4">
            <a:extLst>
              <a:ext uri="{FF2B5EF4-FFF2-40B4-BE49-F238E27FC236}">
                <a16:creationId xmlns:a16="http://schemas.microsoft.com/office/drawing/2014/main" id="{BBBB9B81-C9CA-DCBD-46DE-D41A9A77777E}"/>
              </a:ext>
            </a:extLst>
          </p:cNvPr>
          <p:cNvSpPr>
            <a:spLocks noGrp="1"/>
          </p:cNvSpPr>
          <p:nvPr>
            <p:ph type="body" idx="1"/>
          </p:nvPr>
        </p:nvSpPr>
        <p:spPr/>
        <p:txBody>
          <a:bodyPr/>
          <a:lstStyle/>
          <a:p>
            <a:r>
              <a:rPr lang="en-US" dirty="0"/>
              <a:t>Disease Overview</a:t>
            </a:r>
          </a:p>
        </p:txBody>
      </p:sp>
      <p:sp>
        <p:nvSpPr>
          <p:cNvPr id="3" name="Content Placeholder 2">
            <a:extLst>
              <a:ext uri="{FF2B5EF4-FFF2-40B4-BE49-F238E27FC236}">
                <a16:creationId xmlns:a16="http://schemas.microsoft.com/office/drawing/2014/main" id="{74A1368A-BC99-32D8-D6BB-90EB85E1BE92}"/>
              </a:ext>
            </a:extLst>
          </p:cNvPr>
          <p:cNvSpPr>
            <a:spLocks noGrp="1"/>
          </p:cNvSpPr>
          <p:nvPr>
            <p:ph sz="half" idx="2"/>
          </p:nvPr>
        </p:nvSpPr>
        <p:spPr>
          <a:xfrm>
            <a:off x="839788" y="2505075"/>
            <a:ext cx="4960377" cy="3684588"/>
          </a:xfrm>
        </p:spPr>
        <p:txBody>
          <a:bodyPr/>
          <a:lstStyle/>
          <a:p>
            <a:r>
              <a:rPr lang="en-US" dirty="0"/>
              <a:t>[Name of Disease/Disorder]</a:t>
            </a:r>
          </a:p>
          <a:p>
            <a:pPr lvl="1"/>
            <a:r>
              <a:rPr lang="en-US" dirty="0"/>
              <a:t>Facts about Disease</a:t>
            </a:r>
          </a:p>
          <a:p>
            <a:pPr lvl="1"/>
            <a:endParaRPr lang="en-US" dirty="0"/>
          </a:p>
        </p:txBody>
      </p:sp>
      <p:sp>
        <p:nvSpPr>
          <p:cNvPr id="6" name="Text Placeholder 5">
            <a:extLst>
              <a:ext uri="{FF2B5EF4-FFF2-40B4-BE49-F238E27FC236}">
                <a16:creationId xmlns:a16="http://schemas.microsoft.com/office/drawing/2014/main" id="{FD0808DA-1796-7EF0-2677-0BD2F0996E59}"/>
              </a:ext>
            </a:extLst>
          </p:cNvPr>
          <p:cNvSpPr>
            <a:spLocks noGrp="1"/>
          </p:cNvSpPr>
          <p:nvPr>
            <p:ph type="body" sz="quarter" idx="3"/>
          </p:nvPr>
        </p:nvSpPr>
        <p:spPr/>
        <p:txBody>
          <a:bodyPr/>
          <a:lstStyle/>
          <a:p>
            <a:r>
              <a:rPr lang="en-US" dirty="0"/>
              <a:t>Importance to Country</a:t>
            </a:r>
          </a:p>
        </p:txBody>
      </p:sp>
      <p:sp>
        <p:nvSpPr>
          <p:cNvPr id="7" name="Content Placeholder 6">
            <a:extLst>
              <a:ext uri="{FF2B5EF4-FFF2-40B4-BE49-F238E27FC236}">
                <a16:creationId xmlns:a16="http://schemas.microsoft.com/office/drawing/2014/main" id="{61CCE82D-E5EF-B9E1-AD59-134A0631D5DC}"/>
              </a:ext>
            </a:extLst>
          </p:cNvPr>
          <p:cNvSpPr>
            <a:spLocks noGrp="1"/>
          </p:cNvSpPr>
          <p:nvPr>
            <p:ph sz="quarter" idx="4"/>
          </p:nvPr>
        </p:nvSpPr>
        <p:spPr/>
        <p:txBody>
          <a:bodyPr/>
          <a:lstStyle/>
          <a:p>
            <a:r>
              <a:rPr lang="en-US" dirty="0"/>
              <a:t>[Why the disease is important for your country to study]</a:t>
            </a:r>
          </a:p>
        </p:txBody>
      </p:sp>
      <p:sp>
        <p:nvSpPr>
          <p:cNvPr id="4" name="Content Placeholder 2">
            <a:extLst>
              <a:ext uri="{FF2B5EF4-FFF2-40B4-BE49-F238E27FC236}">
                <a16:creationId xmlns:a16="http://schemas.microsoft.com/office/drawing/2014/main" id="{69652BA5-E44E-31FA-9CCB-7B2C4E46639A}"/>
              </a:ext>
            </a:extLst>
          </p:cNvPr>
          <p:cNvSpPr txBox="1">
            <a:spLocks/>
          </p:cNvSpPr>
          <p:nvPr/>
        </p:nvSpPr>
        <p:spPr>
          <a:xfrm>
            <a:off x="1014413" y="5890437"/>
            <a:ext cx="4960377" cy="47289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5">
                    <a:lumMod val="60000"/>
                    <a:lumOff val="40000"/>
                  </a:schemeClr>
                </a:solidFill>
              </a:rPr>
              <a:t>Keep to 1 slide</a:t>
            </a:r>
          </a:p>
        </p:txBody>
      </p:sp>
    </p:spTree>
    <p:extLst>
      <p:ext uri="{BB962C8B-B14F-4D97-AF65-F5344CB8AC3E}">
        <p14:creationId xmlns:p14="http://schemas.microsoft.com/office/powerpoint/2010/main" val="2959274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43C85-A7EA-2560-EB1E-CCFA3CE510D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135A460-857B-17B5-0432-37DB040A8177}"/>
              </a:ext>
            </a:extLst>
          </p:cNvPr>
          <p:cNvSpPr>
            <a:spLocks noGrp="1"/>
          </p:cNvSpPr>
          <p:nvPr>
            <p:ph type="title"/>
          </p:nvPr>
        </p:nvSpPr>
        <p:spPr/>
        <p:txBody>
          <a:bodyPr/>
          <a:lstStyle/>
          <a:p>
            <a:r>
              <a:rPr lang="en-US" dirty="0"/>
              <a:t>Research Question</a:t>
            </a:r>
          </a:p>
        </p:txBody>
      </p:sp>
      <p:sp>
        <p:nvSpPr>
          <p:cNvPr id="8" name="Content Placeholder 7">
            <a:extLst>
              <a:ext uri="{FF2B5EF4-FFF2-40B4-BE49-F238E27FC236}">
                <a16:creationId xmlns:a16="http://schemas.microsoft.com/office/drawing/2014/main" id="{6CA60059-BB8F-9775-7EF9-0B288771173F}"/>
              </a:ext>
            </a:extLst>
          </p:cNvPr>
          <p:cNvSpPr>
            <a:spLocks noGrp="1"/>
          </p:cNvSpPr>
          <p:nvPr>
            <p:ph idx="1"/>
          </p:nvPr>
        </p:nvSpPr>
        <p:spPr/>
        <p:txBody>
          <a:bodyPr/>
          <a:lstStyle/>
          <a:p>
            <a:pPr marL="0" indent="0">
              <a:buNone/>
            </a:pPr>
            <a:r>
              <a:rPr lang="en-US" dirty="0"/>
              <a:t>This should be a one sentence research question in the PICOT format.</a:t>
            </a:r>
          </a:p>
        </p:txBody>
      </p:sp>
    </p:spTree>
    <p:extLst>
      <p:ext uri="{BB962C8B-B14F-4D97-AF65-F5344CB8AC3E}">
        <p14:creationId xmlns:p14="http://schemas.microsoft.com/office/powerpoint/2010/main" val="1629339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2A850-1678-0E25-3326-AEA46F9B74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36F979-E11A-255D-B619-8065D477C088}"/>
              </a:ext>
            </a:extLst>
          </p:cNvPr>
          <p:cNvSpPr>
            <a:spLocks noGrp="1"/>
          </p:cNvSpPr>
          <p:nvPr>
            <p:ph type="title"/>
          </p:nvPr>
        </p:nvSpPr>
        <p:spPr/>
        <p:txBody>
          <a:bodyPr/>
          <a:lstStyle/>
          <a:p>
            <a:r>
              <a:rPr lang="en-US" dirty="0"/>
              <a:t>Strategies to Compare</a:t>
            </a:r>
          </a:p>
        </p:txBody>
      </p:sp>
      <p:sp>
        <p:nvSpPr>
          <p:cNvPr id="4" name="Content Placeholder 3">
            <a:extLst>
              <a:ext uri="{FF2B5EF4-FFF2-40B4-BE49-F238E27FC236}">
                <a16:creationId xmlns:a16="http://schemas.microsoft.com/office/drawing/2014/main" id="{944CC9D5-B88E-EB37-6674-BCD2264F25C9}"/>
              </a:ext>
            </a:extLst>
          </p:cNvPr>
          <p:cNvSpPr>
            <a:spLocks noGrp="1"/>
          </p:cNvSpPr>
          <p:nvPr>
            <p:ph idx="1"/>
          </p:nvPr>
        </p:nvSpPr>
        <p:spPr/>
        <p:txBody>
          <a:bodyPr/>
          <a:lstStyle/>
          <a:p>
            <a:r>
              <a:rPr lang="en-US" dirty="0"/>
              <a:t>[Status quo]</a:t>
            </a:r>
          </a:p>
          <a:p>
            <a:r>
              <a:rPr lang="en-US" dirty="0"/>
              <a:t>[Strategies]</a:t>
            </a:r>
          </a:p>
          <a:p>
            <a:r>
              <a:rPr lang="en-US" dirty="0"/>
              <a:t>[1-2 sentences on how they vary]</a:t>
            </a:r>
          </a:p>
          <a:p>
            <a:pPr marL="0" indent="0">
              <a:buNone/>
            </a:pPr>
            <a:endParaRPr lang="en-US" dirty="0"/>
          </a:p>
        </p:txBody>
      </p:sp>
    </p:spTree>
    <p:extLst>
      <p:ext uri="{BB962C8B-B14F-4D97-AF65-F5344CB8AC3E}">
        <p14:creationId xmlns:p14="http://schemas.microsoft.com/office/powerpoint/2010/main" val="363699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94B34-3F81-8585-790E-1D26F6E2A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E49701-D48E-435F-93FE-B46BC6CC02C3}"/>
              </a:ext>
            </a:extLst>
          </p:cNvPr>
          <p:cNvSpPr>
            <a:spLocks noGrp="1"/>
          </p:cNvSpPr>
          <p:nvPr>
            <p:ph type="ctrTitle"/>
          </p:nvPr>
        </p:nvSpPr>
        <p:spPr>
          <a:xfrm>
            <a:off x="1524000" y="1122363"/>
            <a:ext cx="9569986" cy="2387600"/>
          </a:xfrm>
        </p:spPr>
        <p:txBody>
          <a:bodyPr>
            <a:normAutofit fontScale="90000"/>
          </a:bodyPr>
          <a:lstStyle/>
          <a:p>
            <a:r>
              <a:rPr lang="en-US" dirty="0"/>
              <a:t>Cost Effectiveness of </a:t>
            </a:r>
            <a:br>
              <a:rPr lang="en-US" dirty="0"/>
            </a:br>
            <a:r>
              <a:rPr lang="en-US" dirty="0"/>
              <a:t>Drug Prescribing for Medication  X</a:t>
            </a:r>
          </a:p>
        </p:txBody>
      </p:sp>
      <p:sp>
        <p:nvSpPr>
          <p:cNvPr id="3" name="Subtitle 2">
            <a:extLst>
              <a:ext uri="{FF2B5EF4-FFF2-40B4-BE49-F238E27FC236}">
                <a16:creationId xmlns:a16="http://schemas.microsoft.com/office/drawing/2014/main" id="{F1A27389-90EF-7DA0-6BFA-732FC3E0FA74}"/>
              </a:ext>
            </a:extLst>
          </p:cNvPr>
          <p:cNvSpPr>
            <a:spLocks noGrp="1"/>
          </p:cNvSpPr>
          <p:nvPr>
            <p:ph type="subTitle" idx="1"/>
          </p:nvPr>
        </p:nvSpPr>
        <p:spPr/>
        <p:txBody>
          <a:bodyPr/>
          <a:lstStyle/>
          <a:p>
            <a:r>
              <a:rPr lang="en-US" dirty="0"/>
              <a:t>Project as of  April 1, 2025</a:t>
            </a:r>
          </a:p>
        </p:txBody>
      </p:sp>
      <p:sp>
        <p:nvSpPr>
          <p:cNvPr id="4" name="Subtitle 2">
            <a:extLst>
              <a:ext uri="{FF2B5EF4-FFF2-40B4-BE49-F238E27FC236}">
                <a16:creationId xmlns:a16="http://schemas.microsoft.com/office/drawing/2014/main" id="{D18D822D-81A7-B9E0-BD20-EE219FA1A1FD}"/>
              </a:ext>
            </a:extLst>
          </p:cNvPr>
          <p:cNvSpPr txBox="1">
            <a:spLocks/>
          </p:cNvSpPr>
          <p:nvPr/>
        </p:nvSpPr>
        <p:spPr>
          <a:xfrm>
            <a:off x="2832847" y="6407991"/>
            <a:ext cx="9144000" cy="450009"/>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i="1" dirty="0"/>
              <a:t>This is a sample, please excuse any inaccurate information or mistakes.</a:t>
            </a:r>
          </a:p>
        </p:txBody>
      </p:sp>
    </p:spTree>
    <p:extLst>
      <p:ext uri="{BB962C8B-B14F-4D97-AF65-F5344CB8AC3E}">
        <p14:creationId xmlns:p14="http://schemas.microsoft.com/office/powerpoint/2010/main" val="2308231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5" name="Rectangle 1044">
            <a:extLst>
              <a:ext uri="{FF2B5EF4-FFF2-40B4-BE49-F238E27FC236}">
                <a16:creationId xmlns:a16="http://schemas.microsoft.com/office/drawing/2014/main" id="{E817EB35-4D5C-493B-8459-98C99FD166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Arc 1046">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640269" flipV="1">
            <a:off x="5586861" y="-553943"/>
            <a:ext cx="3944178" cy="3944178"/>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itle 4">
            <a:extLst>
              <a:ext uri="{FF2B5EF4-FFF2-40B4-BE49-F238E27FC236}">
                <a16:creationId xmlns:a16="http://schemas.microsoft.com/office/drawing/2014/main" id="{85C7A590-29F5-5B52-F34A-C2B313A8BC97}"/>
              </a:ext>
            </a:extLst>
          </p:cNvPr>
          <p:cNvSpPr>
            <a:spLocks noGrp="1"/>
          </p:cNvSpPr>
          <p:nvPr>
            <p:ph type="title"/>
          </p:nvPr>
        </p:nvSpPr>
        <p:spPr>
          <a:xfrm>
            <a:off x="838201" y="345810"/>
            <a:ext cx="4795164" cy="1325563"/>
          </a:xfrm>
        </p:spPr>
        <p:txBody>
          <a:bodyPr vert="horz" lIns="91440" tIns="45720" rIns="91440" bIns="45720" rtlCol="0" anchor="ctr">
            <a:normAutofit/>
          </a:bodyPr>
          <a:lstStyle/>
          <a:p>
            <a:r>
              <a:rPr lang="en-US" kern="1200" dirty="0">
                <a:solidFill>
                  <a:schemeClr val="tx1"/>
                </a:solidFill>
                <a:latin typeface="+mj-lt"/>
                <a:ea typeface="+mj-ea"/>
                <a:cs typeface="+mj-cs"/>
              </a:rPr>
              <a:t>About Us/Me</a:t>
            </a:r>
          </a:p>
        </p:txBody>
      </p:sp>
      <p:sp>
        <p:nvSpPr>
          <p:cNvPr id="7" name="Content Placeholder 6">
            <a:extLst>
              <a:ext uri="{FF2B5EF4-FFF2-40B4-BE49-F238E27FC236}">
                <a16:creationId xmlns:a16="http://schemas.microsoft.com/office/drawing/2014/main" id="{6FE02C89-F575-05AE-2C82-A95E855185EC}"/>
              </a:ext>
            </a:extLst>
          </p:cNvPr>
          <p:cNvSpPr>
            <a:spLocks noGrp="1"/>
          </p:cNvSpPr>
          <p:nvPr>
            <p:ph sz="half" idx="2"/>
          </p:nvPr>
        </p:nvSpPr>
        <p:spPr>
          <a:xfrm>
            <a:off x="838201" y="1390389"/>
            <a:ext cx="4795165" cy="4786574"/>
          </a:xfrm>
        </p:spPr>
        <p:txBody>
          <a:bodyPr vert="horz" lIns="91440" tIns="45720" rIns="91440" bIns="45720" rtlCol="0">
            <a:normAutofit fontScale="92500" lnSpcReduction="20000"/>
          </a:bodyPr>
          <a:lstStyle/>
          <a:p>
            <a:pPr marL="0" indent="0">
              <a:buNone/>
            </a:pPr>
            <a:r>
              <a:rPr lang="en-US" sz="2400" b="1" dirty="0"/>
              <a:t>Dog </a:t>
            </a:r>
            <a:r>
              <a:rPr lang="en-US" sz="2400" b="1" dirty="0" err="1"/>
              <a:t>McScruff</a:t>
            </a:r>
            <a:r>
              <a:rPr lang="en-US" sz="2400" b="1" dirty="0"/>
              <a:t> &amp; Cat </a:t>
            </a:r>
            <a:r>
              <a:rPr lang="en-US" sz="2400" b="1" dirty="0" err="1"/>
              <a:t>LaFluff</a:t>
            </a:r>
            <a:endParaRPr lang="en-US" sz="2400" b="1" dirty="0"/>
          </a:p>
          <a:p>
            <a:pPr marL="0" indent="0">
              <a:buNone/>
            </a:pPr>
            <a:r>
              <a:rPr lang="en-US" sz="2400" dirty="0"/>
              <a:t>from The United States of America</a:t>
            </a:r>
          </a:p>
          <a:p>
            <a:pPr marL="0"/>
            <a:endParaRPr lang="en-US" sz="2400" dirty="0"/>
          </a:p>
          <a:p>
            <a:pPr marL="0" indent="0">
              <a:buNone/>
            </a:pPr>
            <a:r>
              <a:rPr lang="en-US" sz="2400" dirty="0"/>
              <a:t>Dog: </a:t>
            </a:r>
          </a:p>
          <a:p>
            <a:r>
              <a:rPr lang="en-US" sz="2400" dirty="0"/>
              <a:t>Director of Health Economics Research at Vanderbilt University</a:t>
            </a:r>
          </a:p>
          <a:p>
            <a:r>
              <a:rPr lang="en-US" sz="2400" dirty="0"/>
              <a:t>Areas of Interest: Prescription drugs, and Health Care Costs</a:t>
            </a:r>
          </a:p>
          <a:p>
            <a:endParaRPr lang="en-US" sz="2400" dirty="0"/>
          </a:p>
          <a:p>
            <a:pPr marL="0" indent="0">
              <a:buNone/>
            </a:pPr>
            <a:r>
              <a:rPr lang="en-US" sz="2400" dirty="0"/>
              <a:t>Cat:</a:t>
            </a:r>
          </a:p>
          <a:p>
            <a:r>
              <a:rPr lang="en-US" sz="2400" dirty="0"/>
              <a:t>Health resources specialist at the United States Department of Health</a:t>
            </a:r>
          </a:p>
          <a:p>
            <a:r>
              <a:rPr lang="en-US" sz="2400" dirty="0"/>
              <a:t>Areas of Interest: Cancer medication, and community health</a:t>
            </a:r>
          </a:p>
        </p:txBody>
      </p:sp>
      <p:pic>
        <p:nvPicPr>
          <p:cNvPr id="1032" name="Picture 8" descr="Ragdoll Kitten Red Toy Car On Stock Photo 50587753 | Shutterstock">
            <a:extLst>
              <a:ext uri="{FF2B5EF4-FFF2-40B4-BE49-F238E27FC236}">
                <a16:creationId xmlns:a16="http://schemas.microsoft.com/office/drawing/2014/main" id="{19A2897B-675B-15BE-3253-28475682EF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48" t="-6195" r="14141" b="6192"/>
          <a:stretch>
            <a:fillRect/>
          </a:stretch>
        </p:blipFill>
        <p:spPr bwMode="auto">
          <a:xfrm>
            <a:off x="5988784" y="-180000"/>
            <a:ext cx="3343282" cy="2905636"/>
          </a:xfrm>
          <a:custGeom>
            <a:avLst/>
            <a:gdLst/>
            <a:ahLst/>
            <a:cxnLst/>
            <a:rect l="l" t="t" r="r" b="b"/>
            <a:pathLst>
              <a:path w="3343282" h="2905646">
                <a:moveTo>
                  <a:pt x="546801" y="0"/>
                </a:moveTo>
                <a:lnTo>
                  <a:pt x="2796481" y="0"/>
                </a:lnTo>
                <a:lnTo>
                  <a:pt x="2853670" y="51976"/>
                </a:lnTo>
                <a:cubicBezTo>
                  <a:pt x="3156177" y="354484"/>
                  <a:pt x="3343282" y="772394"/>
                  <a:pt x="3343282" y="1234005"/>
                </a:cubicBezTo>
                <a:cubicBezTo>
                  <a:pt x="3343282" y="2157227"/>
                  <a:pt x="2594863" y="2905646"/>
                  <a:pt x="1671641" y="2905646"/>
                </a:cubicBezTo>
                <a:cubicBezTo>
                  <a:pt x="748420" y="2905646"/>
                  <a:pt x="0" y="2157227"/>
                  <a:pt x="0" y="1234005"/>
                </a:cubicBezTo>
                <a:cubicBezTo>
                  <a:pt x="0" y="772394"/>
                  <a:pt x="187105" y="354484"/>
                  <a:pt x="489613" y="51976"/>
                </a:cubicBezTo>
                <a:close/>
              </a:path>
            </a:pathLst>
          </a:custGeom>
          <a:noFill/>
          <a:extLst>
            <a:ext uri="{909E8E84-426E-40DD-AFC4-6F175D3DCCD1}">
              <a14:hiddenFill xmlns:a14="http://schemas.microsoft.com/office/drawing/2010/main">
                <a:solidFill>
                  <a:srgbClr val="FFFFFF"/>
                </a:solidFill>
              </a14:hiddenFill>
            </a:ext>
          </a:extLst>
        </p:spPr>
      </p:pic>
      <p:pic>
        <p:nvPicPr>
          <p:cNvPr id="1040" name="Picture 16" descr="250+ Dog Soccer Ball Jack Russell Terrier Stock Photos, Pictures &amp;  Royalty-Free Images - iStock">
            <a:extLst>
              <a:ext uri="{FF2B5EF4-FFF2-40B4-BE49-F238E27FC236}">
                <a16:creationId xmlns:a16="http://schemas.microsoft.com/office/drawing/2014/main" id="{123568D1-662F-D4FE-6E16-CCF14490FFA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006" r="22339" b="-3"/>
          <a:stretch>
            <a:fillRect/>
          </a:stretch>
        </p:blipFill>
        <p:spPr bwMode="auto">
          <a:xfrm>
            <a:off x="6172241" y="3154859"/>
            <a:ext cx="4030579" cy="3703141"/>
          </a:xfrm>
          <a:custGeom>
            <a:avLst/>
            <a:gdLst/>
            <a:ahLst/>
            <a:cxnLst/>
            <a:rect l="l" t="t" r="r" b="b"/>
            <a:pathLst>
              <a:path w="4030579" h="3703141">
                <a:moveTo>
                  <a:pt x="2015289" y="0"/>
                </a:moveTo>
                <a:cubicBezTo>
                  <a:pt x="3128303" y="0"/>
                  <a:pt x="4030579" y="902277"/>
                  <a:pt x="4030579" y="2015290"/>
                </a:cubicBezTo>
                <a:cubicBezTo>
                  <a:pt x="4030579" y="2710923"/>
                  <a:pt x="3678127" y="3324237"/>
                  <a:pt x="3142057" y="3686399"/>
                </a:cubicBezTo>
                <a:lnTo>
                  <a:pt x="3114499" y="3703141"/>
                </a:lnTo>
                <a:lnTo>
                  <a:pt x="916080" y="3703141"/>
                </a:lnTo>
                <a:lnTo>
                  <a:pt x="888522" y="3686399"/>
                </a:lnTo>
                <a:cubicBezTo>
                  <a:pt x="352452" y="3324237"/>
                  <a:pt x="0" y="2710923"/>
                  <a:pt x="0" y="2015290"/>
                </a:cubicBezTo>
                <a:cubicBezTo>
                  <a:pt x="0" y="902277"/>
                  <a:pt x="902277" y="0"/>
                  <a:pt x="2015289" y="0"/>
                </a:cubicBezTo>
                <a:close/>
              </a:path>
            </a:pathLst>
          </a:custGeom>
          <a:noFill/>
          <a:extLst>
            <a:ext uri="{909E8E84-426E-40DD-AFC4-6F175D3DCCD1}">
              <a14:hiddenFill xmlns:a14="http://schemas.microsoft.com/office/drawing/2010/main">
                <a:solidFill>
                  <a:srgbClr val="FFFFFF"/>
                </a:solidFill>
              </a14:hiddenFill>
            </a:ext>
          </a:extLst>
        </p:spPr>
      </p:pic>
      <p:pic>
        <p:nvPicPr>
          <p:cNvPr id="1034" name="Picture 10" descr="430+ Work From Home Funny Dog Stock Photos, Pictures &amp; Royalty-Free Images  - iStock">
            <a:extLst>
              <a:ext uri="{FF2B5EF4-FFF2-40B4-BE49-F238E27FC236}">
                <a16:creationId xmlns:a16="http://schemas.microsoft.com/office/drawing/2014/main" id="{6BA49772-8B1A-A742-C3EB-36319AB8AC7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33553" r="20351" b="2"/>
          <a:stretch>
            <a:fillRect/>
          </a:stretch>
        </p:blipFill>
        <p:spPr bwMode="auto">
          <a:xfrm>
            <a:off x="9523005" y="10"/>
            <a:ext cx="2668994" cy="3864758"/>
          </a:xfrm>
          <a:custGeom>
            <a:avLst/>
            <a:gdLst/>
            <a:ahLst/>
            <a:cxnLst/>
            <a:rect l="l" t="t" r="r" b="b"/>
            <a:pathLst>
              <a:path w="2668994" h="3864768">
                <a:moveTo>
                  <a:pt x="1215406" y="0"/>
                </a:moveTo>
                <a:lnTo>
                  <a:pt x="2668994" y="0"/>
                </a:lnTo>
                <a:lnTo>
                  <a:pt x="2668994" y="3754247"/>
                </a:lnTo>
                <a:lnTo>
                  <a:pt x="2614574" y="3774165"/>
                </a:lnTo>
                <a:cubicBezTo>
                  <a:pt x="2425260" y="3833048"/>
                  <a:pt x="2223979" y="3864768"/>
                  <a:pt x="2015289" y="3864768"/>
                </a:cubicBezTo>
                <a:cubicBezTo>
                  <a:pt x="902276" y="3864768"/>
                  <a:pt x="0" y="2962492"/>
                  <a:pt x="0" y="1849479"/>
                </a:cubicBezTo>
                <a:cubicBezTo>
                  <a:pt x="0" y="1084283"/>
                  <a:pt x="426467" y="418692"/>
                  <a:pt x="1054683" y="77425"/>
                </a:cubicBezTo>
                <a:close/>
              </a:path>
            </a:pathLst>
          </a:custGeom>
          <a:noFill/>
          <a:extLst>
            <a:ext uri="{909E8E84-426E-40DD-AFC4-6F175D3DCCD1}">
              <a14:hiddenFill xmlns:a14="http://schemas.microsoft.com/office/drawing/2010/main">
                <a:solidFill>
                  <a:srgbClr val="FFFFFF"/>
                </a:solidFill>
              </a14:hiddenFill>
            </a:ext>
          </a:extLst>
        </p:spPr>
      </p:pic>
      <p:pic>
        <p:nvPicPr>
          <p:cNvPr id="1026" name="Picture 2" descr="ragdoll kittens for sale seal bicolor">
            <a:extLst>
              <a:ext uri="{FF2B5EF4-FFF2-40B4-BE49-F238E27FC236}">
                <a16:creationId xmlns:a16="http://schemas.microsoft.com/office/drawing/2014/main" id="{BF20AF6C-C76B-07DD-F5F7-83781603DE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14868" r="22552" b="3"/>
          <a:stretch>
            <a:fillRect/>
          </a:stretch>
        </p:blipFill>
        <p:spPr bwMode="auto">
          <a:xfrm>
            <a:off x="10404210" y="4001294"/>
            <a:ext cx="1787791" cy="2856706"/>
          </a:xfrm>
          <a:custGeom>
            <a:avLst/>
            <a:gdLst/>
            <a:ahLst/>
            <a:cxnLst/>
            <a:rect l="l" t="t" r="r" b="b"/>
            <a:pathLst>
              <a:path w="1787791" h="2856706">
                <a:moveTo>
                  <a:pt x="1531941" y="0"/>
                </a:moveTo>
                <a:cubicBezTo>
                  <a:pt x="1584820" y="0"/>
                  <a:pt x="1637074" y="2679"/>
                  <a:pt x="1688573" y="7909"/>
                </a:cubicBezTo>
                <a:lnTo>
                  <a:pt x="1787791" y="23052"/>
                </a:lnTo>
                <a:lnTo>
                  <a:pt x="1787791" y="2856706"/>
                </a:lnTo>
                <a:lnTo>
                  <a:pt x="765053" y="2856706"/>
                </a:lnTo>
                <a:lnTo>
                  <a:pt x="675418" y="2802252"/>
                </a:lnTo>
                <a:cubicBezTo>
                  <a:pt x="267919" y="2526951"/>
                  <a:pt x="0" y="2060735"/>
                  <a:pt x="0" y="1531942"/>
                </a:cubicBezTo>
                <a:cubicBezTo>
                  <a:pt x="0" y="685873"/>
                  <a:pt x="685873" y="0"/>
                  <a:pt x="1531941"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91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9C87-93D0-9CF2-5979-AC8ABE5F97DD}"/>
              </a:ext>
            </a:extLst>
          </p:cNvPr>
          <p:cNvSpPr>
            <a:spLocks noGrp="1"/>
          </p:cNvSpPr>
          <p:nvPr>
            <p:ph type="title"/>
          </p:nvPr>
        </p:nvSpPr>
        <p:spPr/>
        <p:txBody>
          <a:bodyPr/>
          <a:lstStyle/>
          <a:p>
            <a:r>
              <a:rPr lang="en-US" dirty="0"/>
              <a:t>Introduction</a:t>
            </a:r>
          </a:p>
        </p:txBody>
      </p:sp>
      <p:sp>
        <p:nvSpPr>
          <p:cNvPr id="5" name="Text Placeholder 4">
            <a:extLst>
              <a:ext uri="{FF2B5EF4-FFF2-40B4-BE49-F238E27FC236}">
                <a16:creationId xmlns:a16="http://schemas.microsoft.com/office/drawing/2014/main" id="{7C6AB1CD-5176-DAA9-A27D-B93EC0C3AF81}"/>
              </a:ext>
            </a:extLst>
          </p:cNvPr>
          <p:cNvSpPr>
            <a:spLocks noGrp="1"/>
          </p:cNvSpPr>
          <p:nvPr>
            <p:ph type="body" idx="1"/>
          </p:nvPr>
        </p:nvSpPr>
        <p:spPr/>
        <p:txBody>
          <a:bodyPr/>
          <a:lstStyle/>
          <a:p>
            <a:r>
              <a:rPr lang="en-US" dirty="0"/>
              <a:t>Disease Overview</a:t>
            </a:r>
          </a:p>
        </p:txBody>
      </p:sp>
      <p:sp>
        <p:nvSpPr>
          <p:cNvPr id="3" name="Content Placeholder 2">
            <a:extLst>
              <a:ext uri="{FF2B5EF4-FFF2-40B4-BE49-F238E27FC236}">
                <a16:creationId xmlns:a16="http://schemas.microsoft.com/office/drawing/2014/main" id="{AC8405D0-A0AD-44F3-C2EB-FC1828519072}"/>
              </a:ext>
            </a:extLst>
          </p:cNvPr>
          <p:cNvSpPr>
            <a:spLocks noGrp="1"/>
          </p:cNvSpPr>
          <p:nvPr>
            <p:ph sz="half" idx="2"/>
          </p:nvPr>
        </p:nvSpPr>
        <p:spPr>
          <a:xfrm>
            <a:off x="839788" y="2505075"/>
            <a:ext cx="4960377" cy="3684588"/>
          </a:xfrm>
        </p:spPr>
        <p:txBody>
          <a:bodyPr/>
          <a:lstStyle/>
          <a:p>
            <a:r>
              <a:rPr lang="en-US" dirty="0"/>
              <a:t>Disease A</a:t>
            </a:r>
          </a:p>
          <a:p>
            <a:pPr lvl="1"/>
            <a:r>
              <a:rPr lang="en-US" dirty="0"/>
              <a:t>Needs treatment by medication</a:t>
            </a:r>
          </a:p>
          <a:p>
            <a:pPr lvl="1"/>
            <a:r>
              <a:rPr lang="en-US" dirty="0"/>
              <a:t>High risk of death without medication</a:t>
            </a:r>
          </a:p>
          <a:p>
            <a:pPr lvl="1"/>
            <a:r>
              <a:rPr lang="en-US" dirty="0"/>
              <a:t>Not contagious</a:t>
            </a:r>
          </a:p>
        </p:txBody>
      </p:sp>
      <p:sp>
        <p:nvSpPr>
          <p:cNvPr id="6" name="Text Placeholder 5">
            <a:extLst>
              <a:ext uri="{FF2B5EF4-FFF2-40B4-BE49-F238E27FC236}">
                <a16:creationId xmlns:a16="http://schemas.microsoft.com/office/drawing/2014/main" id="{0E76D70D-2D80-D440-546D-9FEC71549403}"/>
              </a:ext>
            </a:extLst>
          </p:cNvPr>
          <p:cNvSpPr>
            <a:spLocks noGrp="1"/>
          </p:cNvSpPr>
          <p:nvPr>
            <p:ph type="body" sz="quarter" idx="3"/>
          </p:nvPr>
        </p:nvSpPr>
        <p:spPr/>
        <p:txBody>
          <a:bodyPr/>
          <a:lstStyle/>
          <a:p>
            <a:r>
              <a:rPr lang="en-US" dirty="0"/>
              <a:t>Importance to Country</a:t>
            </a:r>
          </a:p>
        </p:txBody>
      </p:sp>
      <p:sp>
        <p:nvSpPr>
          <p:cNvPr id="7" name="Content Placeholder 6">
            <a:extLst>
              <a:ext uri="{FF2B5EF4-FFF2-40B4-BE49-F238E27FC236}">
                <a16:creationId xmlns:a16="http://schemas.microsoft.com/office/drawing/2014/main" id="{1EEFB142-11E3-0814-D3D9-D75281ADDDCD}"/>
              </a:ext>
            </a:extLst>
          </p:cNvPr>
          <p:cNvSpPr>
            <a:spLocks noGrp="1"/>
          </p:cNvSpPr>
          <p:nvPr>
            <p:ph sz="quarter" idx="4"/>
          </p:nvPr>
        </p:nvSpPr>
        <p:spPr/>
        <p:txBody>
          <a:bodyPr/>
          <a:lstStyle/>
          <a:p>
            <a:r>
              <a:rPr lang="en-US" dirty="0"/>
              <a:t>Disease A is common cause of death </a:t>
            </a:r>
          </a:p>
          <a:p>
            <a:r>
              <a:rPr lang="en-US" dirty="0"/>
              <a:t>Medication is high cost so figuring out the best balance for prescribing will save lives and money.</a:t>
            </a:r>
          </a:p>
          <a:p>
            <a:endParaRPr lang="en-US" dirty="0"/>
          </a:p>
        </p:txBody>
      </p:sp>
    </p:spTree>
    <p:extLst>
      <p:ext uri="{BB962C8B-B14F-4D97-AF65-F5344CB8AC3E}">
        <p14:creationId xmlns:p14="http://schemas.microsoft.com/office/powerpoint/2010/main" val="1587268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94091DA-0DFF-4FAE-502A-4A6E597BF9DD}"/>
              </a:ext>
            </a:extLst>
          </p:cNvPr>
          <p:cNvSpPr>
            <a:spLocks noGrp="1"/>
          </p:cNvSpPr>
          <p:nvPr>
            <p:ph type="title"/>
          </p:nvPr>
        </p:nvSpPr>
        <p:spPr/>
        <p:txBody>
          <a:bodyPr/>
          <a:lstStyle/>
          <a:p>
            <a:r>
              <a:rPr lang="en-US" dirty="0"/>
              <a:t>Research Question</a:t>
            </a:r>
          </a:p>
        </p:txBody>
      </p:sp>
      <p:sp>
        <p:nvSpPr>
          <p:cNvPr id="8" name="Content Placeholder 7">
            <a:extLst>
              <a:ext uri="{FF2B5EF4-FFF2-40B4-BE49-F238E27FC236}">
                <a16:creationId xmlns:a16="http://schemas.microsoft.com/office/drawing/2014/main" id="{6C53B6AB-2ACE-24DC-9598-171525C96BA9}"/>
              </a:ext>
            </a:extLst>
          </p:cNvPr>
          <p:cNvSpPr>
            <a:spLocks noGrp="1"/>
          </p:cNvSpPr>
          <p:nvPr>
            <p:ph idx="1"/>
          </p:nvPr>
        </p:nvSpPr>
        <p:spPr/>
        <p:txBody>
          <a:bodyPr/>
          <a:lstStyle/>
          <a:p>
            <a:pPr marL="0" indent="0">
              <a:buNone/>
            </a:pPr>
            <a:r>
              <a:rPr lang="en-US" dirty="0"/>
              <a:t>In hospitalized patients requiring Drug X for disease A, does prescribing the drug at one week comparted to 24 hours compared to 72 hours result in greater cost-effectiveness (cost per death adverted) over the hospitalization period?</a:t>
            </a:r>
          </a:p>
        </p:txBody>
      </p:sp>
    </p:spTree>
    <p:extLst>
      <p:ext uri="{BB962C8B-B14F-4D97-AF65-F5344CB8AC3E}">
        <p14:creationId xmlns:p14="http://schemas.microsoft.com/office/powerpoint/2010/main" val="3197325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71C47-9E57-231D-C25C-66C2E99FBF88}"/>
              </a:ext>
            </a:extLst>
          </p:cNvPr>
          <p:cNvSpPr>
            <a:spLocks noGrp="1"/>
          </p:cNvSpPr>
          <p:nvPr>
            <p:ph type="title"/>
          </p:nvPr>
        </p:nvSpPr>
        <p:spPr/>
        <p:txBody>
          <a:bodyPr/>
          <a:lstStyle/>
          <a:p>
            <a:r>
              <a:rPr lang="en-US" dirty="0"/>
              <a:t>Strategies to Compare</a:t>
            </a:r>
          </a:p>
        </p:txBody>
      </p:sp>
      <p:sp>
        <p:nvSpPr>
          <p:cNvPr id="4" name="Content Placeholder 3">
            <a:extLst>
              <a:ext uri="{FF2B5EF4-FFF2-40B4-BE49-F238E27FC236}">
                <a16:creationId xmlns:a16="http://schemas.microsoft.com/office/drawing/2014/main" id="{872C1E3A-6FF4-1BCF-A06D-59095EF3116D}"/>
              </a:ext>
            </a:extLst>
          </p:cNvPr>
          <p:cNvSpPr>
            <a:spLocks noGrp="1"/>
          </p:cNvSpPr>
          <p:nvPr>
            <p:ph idx="1"/>
          </p:nvPr>
        </p:nvSpPr>
        <p:spPr/>
        <p:txBody>
          <a:bodyPr/>
          <a:lstStyle/>
          <a:p>
            <a:pPr fontAlgn="ctr"/>
            <a:r>
              <a:rPr lang="en-US" dirty="0"/>
              <a:t>Status Quo: Prescribe after a week of symptoms</a:t>
            </a:r>
          </a:p>
          <a:p>
            <a:pPr fontAlgn="ctr"/>
            <a:r>
              <a:rPr lang="en-US" dirty="0"/>
              <a:t>Strategy 1: Prescribe after 72 hours of symptoms</a:t>
            </a:r>
          </a:p>
          <a:p>
            <a:r>
              <a:rPr lang="en-US" dirty="0"/>
              <a:t>Strategy 2: Prescribe after 24 hours of symptoms</a:t>
            </a:r>
          </a:p>
          <a:p>
            <a:endParaRPr lang="en-US" dirty="0"/>
          </a:p>
          <a:p>
            <a:pPr marL="0" indent="0">
              <a:buNone/>
            </a:pPr>
            <a:r>
              <a:rPr lang="en-US" dirty="0"/>
              <a:t>We want to compare these strategies because as time from symptoms goes us the risk of death increases. However, if we prescribe too often people who don’t need the medication to heal can get bad side-effects and lots of money will be spent on the high-cost drug.</a:t>
            </a:r>
          </a:p>
        </p:txBody>
      </p:sp>
    </p:spTree>
    <p:extLst>
      <p:ext uri="{BB962C8B-B14F-4D97-AF65-F5344CB8AC3E}">
        <p14:creationId xmlns:p14="http://schemas.microsoft.com/office/powerpoint/2010/main" val="604342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0012DB-3064-63E4-878B-4DF5EBFA5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220724-CB21-8512-9CA1-72E3238713E6}"/>
              </a:ext>
            </a:extLst>
          </p:cNvPr>
          <p:cNvSpPr>
            <a:spLocks noGrp="1"/>
          </p:cNvSpPr>
          <p:nvPr>
            <p:ph type="ctrTitle"/>
          </p:nvPr>
        </p:nvSpPr>
        <p:spPr>
          <a:xfrm>
            <a:off x="1524000" y="2235200"/>
            <a:ext cx="9144000" cy="2387600"/>
          </a:xfrm>
        </p:spPr>
        <p:txBody>
          <a:bodyPr/>
          <a:lstStyle/>
          <a:p>
            <a:r>
              <a:rPr lang="en-US" dirty="0">
                <a:solidFill>
                  <a:schemeClr val="bg1"/>
                </a:solidFill>
              </a:rPr>
              <a:t>BLANK SLIDES</a:t>
            </a:r>
          </a:p>
        </p:txBody>
      </p:sp>
    </p:spTree>
    <p:extLst>
      <p:ext uri="{BB962C8B-B14F-4D97-AF65-F5344CB8AC3E}">
        <p14:creationId xmlns:p14="http://schemas.microsoft.com/office/powerpoint/2010/main" val="2568067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E32A3-9483-7DEB-B8AD-BBC58F716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13A32-7141-0879-891D-EC674813BD29}"/>
              </a:ext>
            </a:extLst>
          </p:cNvPr>
          <p:cNvSpPr>
            <a:spLocks noGrp="1"/>
          </p:cNvSpPr>
          <p:nvPr>
            <p:ph type="ctrTitle"/>
          </p:nvPr>
        </p:nvSpPr>
        <p:spPr/>
        <p:txBody>
          <a:bodyPr/>
          <a:lstStyle/>
          <a:p>
            <a:r>
              <a:rPr lang="en-US" dirty="0"/>
              <a:t>[Title of Project]</a:t>
            </a:r>
          </a:p>
        </p:txBody>
      </p:sp>
      <p:sp>
        <p:nvSpPr>
          <p:cNvPr id="3" name="Subtitle 2">
            <a:extLst>
              <a:ext uri="{FF2B5EF4-FFF2-40B4-BE49-F238E27FC236}">
                <a16:creationId xmlns:a16="http://schemas.microsoft.com/office/drawing/2014/main" id="{766A7B2F-C8D6-AED5-C920-C92AE710693C}"/>
              </a:ext>
            </a:extLst>
          </p:cNvPr>
          <p:cNvSpPr>
            <a:spLocks noGrp="1"/>
          </p:cNvSpPr>
          <p:nvPr>
            <p:ph type="subTitle" idx="1"/>
          </p:nvPr>
        </p:nvSpPr>
        <p:spPr/>
        <p:txBody>
          <a:bodyPr/>
          <a:lstStyle/>
          <a:p>
            <a:r>
              <a:rPr lang="en-US" dirty="0"/>
              <a:t>Report as of [date]</a:t>
            </a:r>
          </a:p>
        </p:txBody>
      </p:sp>
    </p:spTree>
    <p:extLst>
      <p:ext uri="{BB962C8B-B14F-4D97-AF65-F5344CB8AC3E}">
        <p14:creationId xmlns:p14="http://schemas.microsoft.com/office/powerpoint/2010/main" val="245118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9172C-05F2-CB3F-6D33-2EB168C58F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0DA15DF-1ED7-D89D-76D9-D91D0032DE34}"/>
              </a:ext>
            </a:extLst>
          </p:cNvPr>
          <p:cNvSpPr>
            <a:spLocks noGrp="1"/>
          </p:cNvSpPr>
          <p:nvPr>
            <p:ph type="title"/>
          </p:nvPr>
        </p:nvSpPr>
        <p:spPr/>
        <p:txBody>
          <a:bodyPr/>
          <a:lstStyle/>
          <a:p>
            <a:r>
              <a:rPr lang="en-US" dirty="0"/>
              <a:t>About Me/Us</a:t>
            </a:r>
          </a:p>
        </p:txBody>
      </p:sp>
      <p:sp>
        <p:nvSpPr>
          <p:cNvPr id="6" name="Content Placeholder 5">
            <a:extLst>
              <a:ext uri="{FF2B5EF4-FFF2-40B4-BE49-F238E27FC236}">
                <a16:creationId xmlns:a16="http://schemas.microsoft.com/office/drawing/2014/main" id="{EE79165C-9045-374F-66A9-5D408DB0BADE}"/>
              </a:ext>
            </a:extLst>
          </p:cNvPr>
          <p:cNvSpPr>
            <a:spLocks noGrp="1"/>
          </p:cNvSpPr>
          <p:nvPr>
            <p:ph sz="half" idx="1"/>
          </p:nvPr>
        </p:nvSpPr>
        <p:spPr>
          <a:xfrm>
            <a:off x="838200" y="1825625"/>
            <a:ext cx="5181600" cy="465630"/>
          </a:xfrm>
        </p:spPr>
        <p:txBody>
          <a:bodyPr>
            <a:normAutofit lnSpcReduction="10000"/>
          </a:bodyPr>
          <a:lstStyle/>
          <a:p>
            <a:pPr marL="0" indent="0">
              <a:buNone/>
            </a:pPr>
            <a:r>
              <a:rPr lang="en-US" dirty="0"/>
              <a:t>Optional Photo(s) of members</a:t>
            </a:r>
          </a:p>
        </p:txBody>
      </p:sp>
      <p:sp>
        <p:nvSpPr>
          <p:cNvPr id="7" name="Content Placeholder 6">
            <a:extLst>
              <a:ext uri="{FF2B5EF4-FFF2-40B4-BE49-F238E27FC236}">
                <a16:creationId xmlns:a16="http://schemas.microsoft.com/office/drawing/2014/main" id="{CBD0333F-A113-DE52-AC1C-BDB460F73839}"/>
              </a:ext>
            </a:extLst>
          </p:cNvPr>
          <p:cNvSpPr>
            <a:spLocks noGrp="1"/>
          </p:cNvSpPr>
          <p:nvPr>
            <p:ph sz="half" idx="2"/>
          </p:nvPr>
        </p:nvSpPr>
        <p:spPr>
          <a:xfrm>
            <a:off x="6172200" y="2900281"/>
            <a:ext cx="5181600" cy="2576693"/>
          </a:xfrm>
        </p:spPr>
        <p:txBody>
          <a:bodyPr>
            <a:normAutofit lnSpcReduction="10000"/>
          </a:bodyPr>
          <a:lstStyle/>
          <a:p>
            <a:r>
              <a:rPr lang="en-US" dirty="0"/>
              <a:t>Name(s)</a:t>
            </a:r>
          </a:p>
          <a:p>
            <a:r>
              <a:rPr lang="en-US" dirty="0"/>
              <a:t>Country</a:t>
            </a:r>
          </a:p>
          <a:p>
            <a:r>
              <a:rPr lang="en-US" dirty="0"/>
              <a:t>Job title(s) &amp; workplace(s)</a:t>
            </a:r>
          </a:p>
          <a:p>
            <a:r>
              <a:rPr lang="en-US" dirty="0"/>
              <a:t>Areas of Focus/Interest</a:t>
            </a:r>
          </a:p>
          <a:p>
            <a:endParaRPr lang="en-US" dirty="0"/>
          </a:p>
        </p:txBody>
      </p:sp>
    </p:spTree>
    <p:extLst>
      <p:ext uri="{BB962C8B-B14F-4D97-AF65-F5344CB8AC3E}">
        <p14:creationId xmlns:p14="http://schemas.microsoft.com/office/powerpoint/2010/main" val="1248717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2773</TotalTime>
  <Words>366</Words>
  <Application>Microsoft Macintosh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SAMPLE PROJECT PRESENTATION</vt:lpstr>
      <vt:lpstr>Cost Effectiveness of  Drug Prescribing for Medication  X</vt:lpstr>
      <vt:lpstr>About Us/Me</vt:lpstr>
      <vt:lpstr>Introduction</vt:lpstr>
      <vt:lpstr>Research Question</vt:lpstr>
      <vt:lpstr>Strategies to Compare</vt:lpstr>
      <vt:lpstr>BLANK SLIDES</vt:lpstr>
      <vt:lpstr>[Title of Project]</vt:lpstr>
      <vt:lpstr>About Me/Us</vt:lpstr>
      <vt:lpstr>Introduction</vt:lpstr>
      <vt:lpstr>Research Question</vt:lpstr>
      <vt:lpstr>Strategies to Compare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Grace Ratcliff</dc:creator>
  <cp:lastModifiedBy>Ratcliff, Grace</cp:lastModifiedBy>
  <cp:revision>10</cp:revision>
  <dcterms:created xsi:type="dcterms:W3CDTF">2025-04-01T18:08:39Z</dcterms:created>
  <dcterms:modified xsi:type="dcterms:W3CDTF">2025-12-05T17:04:32Z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92c8cef-6f2b-4af1-b4ac-d815ff795cd6_Enabled">
    <vt:lpwstr>true</vt:lpwstr>
  </property>
  <property fmtid="{D5CDD505-2E9C-101B-9397-08002B2CF9AE}" pid="3" name="MSIP_Label_792c8cef-6f2b-4af1-b4ac-d815ff795cd6_SetDate">
    <vt:lpwstr>2025-05-13T21:28:34Z</vt:lpwstr>
  </property>
  <property fmtid="{D5CDD505-2E9C-101B-9397-08002B2CF9AE}" pid="4" name="MSIP_Label_792c8cef-6f2b-4af1-b4ac-d815ff795cd6_Method">
    <vt:lpwstr>Standard</vt:lpwstr>
  </property>
  <property fmtid="{D5CDD505-2E9C-101B-9397-08002B2CF9AE}" pid="5" name="MSIP_Label_792c8cef-6f2b-4af1-b4ac-d815ff795cd6_Name">
    <vt:lpwstr>VUMC General</vt:lpwstr>
  </property>
  <property fmtid="{D5CDD505-2E9C-101B-9397-08002B2CF9AE}" pid="6" name="MSIP_Label_792c8cef-6f2b-4af1-b4ac-d815ff795cd6_SiteId">
    <vt:lpwstr>ef575030-1424-4ed8-b83c-12c533d879ab</vt:lpwstr>
  </property>
  <property fmtid="{D5CDD505-2E9C-101B-9397-08002B2CF9AE}" pid="7" name="MSIP_Label_792c8cef-6f2b-4af1-b4ac-d815ff795cd6_ActionId">
    <vt:lpwstr>588981f6-b727-4f55-a1db-85274108fff9</vt:lpwstr>
  </property>
  <property fmtid="{D5CDD505-2E9C-101B-9397-08002B2CF9AE}" pid="8" name="MSIP_Label_792c8cef-6f2b-4af1-b4ac-d815ff795cd6_ContentBits">
    <vt:lpwstr>0</vt:lpwstr>
  </property>
  <property fmtid="{D5CDD505-2E9C-101B-9397-08002B2CF9AE}" pid="9" name="MSIP_Label_792c8cef-6f2b-4af1-b4ac-d815ff795cd6_Tag">
    <vt:lpwstr>50, 3, 0, 1</vt:lpwstr>
  </property>
</Properties>
</file>